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65"/>
  </p:notesMasterIdLst>
  <p:handoutMasterIdLst>
    <p:handoutMasterId r:id="rId66"/>
  </p:handoutMasterIdLst>
  <p:sldIdLst>
    <p:sldId id="256" r:id="rId5"/>
    <p:sldId id="257" r:id="rId6"/>
    <p:sldId id="258" r:id="rId7"/>
    <p:sldId id="271" r:id="rId8"/>
    <p:sldId id="272" r:id="rId9"/>
    <p:sldId id="273" r:id="rId10"/>
    <p:sldId id="274" r:id="rId11"/>
    <p:sldId id="275" r:id="rId12"/>
    <p:sldId id="262" r:id="rId13"/>
    <p:sldId id="263" r:id="rId14"/>
    <p:sldId id="261" r:id="rId15"/>
    <p:sldId id="259" r:id="rId16"/>
    <p:sldId id="286" r:id="rId17"/>
    <p:sldId id="285" r:id="rId18"/>
    <p:sldId id="264" r:id="rId19"/>
    <p:sldId id="265" r:id="rId20"/>
    <p:sldId id="266" r:id="rId21"/>
    <p:sldId id="268" r:id="rId22"/>
    <p:sldId id="267" r:id="rId23"/>
    <p:sldId id="288" r:id="rId24"/>
    <p:sldId id="289" r:id="rId25"/>
    <p:sldId id="290" r:id="rId26"/>
    <p:sldId id="291" r:id="rId27"/>
    <p:sldId id="292" r:id="rId28"/>
    <p:sldId id="293" r:id="rId29"/>
    <p:sldId id="294" r:id="rId30"/>
    <p:sldId id="295" r:id="rId31"/>
    <p:sldId id="296" r:id="rId32"/>
    <p:sldId id="312" r:id="rId33"/>
    <p:sldId id="297" r:id="rId34"/>
    <p:sldId id="298" r:id="rId35"/>
    <p:sldId id="299" r:id="rId36"/>
    <p:sldId id="300" r:id="rId37"/>
    <p:sldId id="302" r:id="rId38"/>
    <p:sldId id="303" r:id="rId39"/>
    <p:sldId id="304" r:id="rId40"/>
    <p:sldId id="305" r:id="rId41"/>
    <p:sldId id="306" r:id="rId42"/>
    <p:sldId id="307" r:id="rId43"/>
    <p:sldId id="308" r:id="rId44"/>
    <p:sldId id="301" r:id="rId45"/>
    <p:sldId id="310" r:id="rId46"/>
    <p:sldId id="309" r:id="rId47"/>
    <p:sldId id="311" r:id="rId48"/>
    <p:sldId id="314" r:id="rId49"/>
    <p:sldId id="313" r:id="rId50"/>
    <p:sldId id="287" r:id="rId51"/>
    <p:sldId id="316" r:id="rId52"/>
    <p:sldId id="276" r:id="rId53"/>
    <p:sldId id="317" r:id="rId54"/>
    <p:sldId id="318" r:id="rId55"/>
    <p:sldId id="315" r:id="rId56"/>
    <p:sldId id="277" r:id="rId57"/>
    <p:sldId id="278" r:id="rId58"/>
    <p:sldId id="279" r:id="rId59"/>
    <p:sldId id="280" r:id="rId60"/>
    <p:sldId id="281" r:id="rId61"/>
    <p:sldId id="282" r:id="rId62"/>
    <p:sldId id="283" r:id="rId63"/>
    <p:sldId id="284" r:id="rId64"/>
  </p:sldIdLst>
  <p:sldSz cx="9144000" cy="6858000" type="screen4x3"/>
  <p:notesSz cx="6881813" cy="9296400"/>
  <p:embeddedFontLst>
    <p:embeddedFont>
      <p:font typeface="Segoe UI" panose="020B0502040204020203" pitchFamily="34" charset="0"/>
      <p:regular r:id="rId67"/>
      <p:bold r:id="rId68"/>
      <p:italic r:id="rId69"/>
      <p:boldItalic r:id="rId70"/>
    </p:embeddedFont>
    <p:embeddedFont>
      <p:font typeface="Perpetua" panose="02020502060401020303" pitchFamily="18" charset="0"/>
      <p:regular r:id="rId71"/>
      <p:bold r:id="rId72"/>
      <p:italic r:id="rId73"/>
      <p:boldItalic r:id="rId74"/>
    </p:embeddedFont>
    <p:embeddedFont>
      <p:font typeface="Century Gothic" panose="020B0502020202020204" pitchFamily="34" charset="0"/>
      <p:regular r:id="rId75"/>
      <p:bold r:id="rId76"/>
      <p:italic r:id="rId77"/>
      <p:boldItalic r:id="rId78"/>
    </p:embeddedFont>
    <p:embeddedFont>
      <p:font typeface="Calibri" panose="020F0502020204030204" pitchFamily="34" charset="0"/>
      <p:regular r:id="rId79"/>
      <p:bold r:id="rId80"/>
      <p:italic r:id="rId81"/>
      <p:boldItalic r:id="rId82"/>
    </p:embeddedFont>
    <p:embeddedFont>
      <p:font typeface="Verdana" panose="020B0604030504040204" pitchFamily="34"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984585-0A8F-490F-9279-39DE88C7CF31}">
          <p14:sldIdLst>
            <p14:sldId id="256"/>
            <p14:sldId id="257"/>
            <p14:sldId id="258"/>
            <p14:sldId id="271"/>
            <p14:sldId id="272"/>
            <p14:sldId id="273"/>
            <p14:sldId id="274"/>
            <p14:sldId id="275"/>
            <p14:sldId id="262"/>
            <p14:sldId id="263"/>
            <p14:sldId id="261"/>
            <p14:sldId id="259"/>
            <p14:sldId id="286"/>
            <p14:sldId id="285"/>
            <p14:sldId id="264"/>
            <p14:sldId id="265"/>
            <p14:sldId id="266"/>
            <p14:sldId id="268"/>
            <p14:sldId id="267"/>
            <p14:sldId id="288"/>
            <p14:sldId id="289"/>
            <p14:sldId id="290"/>
            <p14:sldId id="291"/>
            <p14:sldId id="292"/>
          </p14:sldIdLst>
        </p14:section>
        <p14:section name="Untitled Section" id="{A7D4A856-D79A-4AE2-9054-40761687D1C4}">
          <p14:sldIdLst>
            <p14:sldId id="293"/>
            <p14:sldId id="294"/>
            <p14:sldId id="295"/>
            <p14:sldId id="296"/>
            <p14:sldId id="312"/>
            <p14:sldId id="297"/>
            <p14:sldId id="298"/>
            <p14:sldId id="299"/>
            <p14:sldId id="300"/>
            <p14:sldId id="302"/>
            <p14:sldId id="303"/>
            <p14:sldId id="304"/>
            <p14:sldId id="305"/>
            <p14:sldId id="306"/>
            <p14:sldId id="307"/>
            <p14:sldId id="308"/>
            <p14:sldId id="301"/>
            <p14:sldId id="310"/>
            <p14:sldId id="309"/>
            <p14:sldId id="311"/>
            <p14:sldId id="314"/>
            <p14:sldId id="313"/>
            <p14:sldId id="287"/>
            <p14:sldId id="316"/>
            <p14:sldId id="276"/>
            <p14:sldId id="317"/>
            <p14:sldId id="318"/>
            <p14:sldId id="315"/>
            <p14:sldId id="277"/>
            <p14:sldId id="278"/>
            <p14:sldId id="279"/>
            <p14:sldId id="280"/>
            <p14:sldId id="281"/>
            <p14:sldId id="282"/>
            <p14:sldId id="283"/>
            <p14:sldId id="2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97" autoAdjust="0"/>
    <p:restoredTop sz="94650" autoAdjust="0"/>
  </p:normalViewPr>
  <p:slideViewPr>
    <p:cSldViewPr>
      <p:cViewPr varScale="1">
        <p:scale>
          <a:sx n="90" d="100"/>
          <a:sy n="90" d="100"/>
        </p:scale>
        <p:origin x="90" y="34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576"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6.fntdata"/><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E288B8DF-24AD-4F40-BBFC-89725AEAF415}" type="datetimeFigureOut">
              <a:rPr lang="en-US" smtClean="0"/>
              <a:pPr/>
              <a:t>11/7/2018</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842047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CD9D4B4-0EC2-42AE-ABEC-26842DCC58CF}" type="datetimeFigureOut">
              <a:rPr lang="en-US" smtClean="0"/>
              <a:pPr/>
              <a:t>11/7/2018</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12826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back_ground_element.png"/>
          <p:cNvPicPr>
            <a:picLocks noChangeAspect="1"/>
          </p:cNvPicPr>
          <p:nvPr userDrawn="1"/>
        </p:nvPicPr>
        <p:blipFill>
          <a:blip r:embed="rId2"/>
          <a:stretch>
            <a:fillRect/>
          </a:stretch>
        </p:blipFill>
        <p:spPr>
          <a:xfrm>
            <a:off x="0" y="0"/>
            <a:ext cx="9144000" cy="6858000"/>
          </a:xfrm>
          <a:prstGeom prst="rect">
            <a:avLst/>
          </a:prstGeom>
        </p:spPr>
      </p:pic>
      <p:pic>
        <p:nvPicPr>
          <p:cNvPr id="9" name="Picture 8" descr="upper_swoosh_graphic_element.png"/>
          <p:cNvPicPr>
            <a:picLocks noChangeAspect="1"/>
          </p:cNvPicPr>
          <p:nvPr userDrawn="1"/>
        </p:nvPicPr>
        <p:blipFill>
          <a:blip r:embed="rId3"/>
          <a:stretch>
            <a:fillRect/>
          </a:stretch>
        </p:blipFill>
        <p:spPr>
          <a:xfrm>
            <a:off x="0" y="0"/>
            <a:ext cx="9144000" cy="6858000"/>
          </a:xfrm>
          <a:prstGeom prst="rect">
            <a:avLst/>
          </a:prstGeom>
        </p:spPr>
      </p:pic>
      <p:pic>
        <p:nvPicPr>
          <p:cNvPr id="7" name="Picture 6" descr="lower_swoosh_graphic_element.png"/>
          <p:cNvPicPr>
            <a:picLocks noChangeAspect="1"/>
          </p:cNvPicPr>
          <p:nvPr userDrawn="1"/>
        </p:nvPicPr>
        <p:blipFill>
          <a:blip r:embed="rId4"/>
          <a:stretch>
            <a:fillRect/>
          </a:stretch>
        </p:blipFill>
        <p:spPr>
          <a:xfrm>
            <a:off x="0" y="0"/>
            <a:ext cx="9144000" cy="6858000"/>
          </a:xfrm>
          <a:prstGeom prst="rect">
            <a:avLst/>
          </a:prstGeom>
        </p:spPr>
      </p:pic>
      <p:pic>
        <p:nvPicPr>
          <p:cNvPr id="10" name="Picture 9" descr="atom_element_large.png"/>
          <p:cNvPicPr>
            <a:picLocks noChangeAspect="1"/>
          </p:cNvPicPr>
          <p:nvPr userDrawn="1"/>
        </p:nvPicPr>
        <p:blipFill>
          <a:blip r:embed="rId5"/>
          <a:stretch>
            <a:fillRect/>
          </a:stretch>
        </p:blipFill>
        <p:spPr>
          <a:xfrm>
            <a:off x="-3733800" y="-152400"/>
            <a:ext cx="9144000" cy="9753599"/>
          </a:xfrm>
          <a:prstGeom prst="rect">
            <a:avLst/>
          </a:prstGeom>
        </p:spPr>
      </p:pic>
      <p:sp>
        <p:nvSpPr>
          <p:cNvPr id="2" name="Title 1"/>
          <p:cNvSpPr>
            <a:spLocks noGrp="1"/>
          </p:cNvSpPr>
          <p:nvPr>
            <p:ph type="ctrTitle"/>
          </p:nvPr>
        </p:nvSpPr>
        <p:spPr>
          <a:xfrm>
            <a:off x="3886200" y="1371600"/>
            <a:ext cx="7772400" cy="860425"/>
          </a:xfrm>
        </p:spPr>
        <p:txBody>
          <a:bodyPr anchor="b" anchorCtr="0"/>
          <a:lstStyle>
            <a:lvl1pPr algn="l">
              <a:buFontTx/>
              <a:buNone/>
              <a:defRPr>
                <a:solidFill>
                  <a:schemeClr val="accent6">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04800" y="2090399"/>
            <a:ext cx="7753800" cy="1752600"/>
          </a:xfrm>
          <a:effectLst>
            <a:reflection blurRad="6350" stA="52000" endA="300" endPos="35000" dir="5400000" sy="-100000" algn="bl" rotWithShape="0"/>
          </a:effectLst>
        </p:spPr>
        <p:txBody>
          <a:bodyPr>
            <a:normAutofit/>
          </a:bodyPr>
          <a:lstStyle>
            <a:lvl1pPr marL="0" indent="0" algn="l">
              <a:buNone/>
              <a:defRPr sz="2400">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3836"/>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798637"/>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76200" y="5496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130800" y="1066800"/>
            <a:ext cx="8251200" cy="457200"/>
          </a:xfrm>
        </p:spPr>
        <p:txBody>
          <a:bodyPr>
            <a:normAutofit/>
          </a:bodyPr>
          <a:lstStyle>
            <a:lvl1pPr>
              <a:buFontTx/>
              <a:buNone/>
              <a:defRPr sz="2400">
                <a:solidFill>
                  <a:schemeClr val="accent6">
                    <a:lumMod val="75000"/>
                  </a:schemeClr>
                </a:solidFill>
              </a:defRPr>
            </a:lvl1pPr>
          </a:lstStyle>
          <a:p>
            <a:pPr lvl="0"/>
            <a:r>
              <a:rPr lang="en-US" smtClean="0"/>
              <a:t>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buClr>
                <a:schemeClr val="tx1">
                  <a:lumMod val="95000"/>
                  <a:lumOff val="5000"/>
                </a:schemeClr>
              </a:buClr>
              <a:defRPr sz="3200">
                <a:solidFill>
                  <a:schemeClr val="tx1">
                    <a:lumMod val="95000"/>
                    <a:lumOff val="5000"/>
                  </a:schemeClr>
                </a:solidFill>
              </a:defRPr>
            </a:lvl1pPr>
            <a:lvl2pPr>
              <a:buClr>
                <a:schemeClr val="tx1">
                  <a:lumMod val="95000"/>
                  <a:lumOff val="5000"/>
                </a:schemeClr>
              </a:buClr>
              <a:defRPr sz="2800">
                <a:solidFill>
                  <a:schemeClr val="tx1">
                    <a:lumMod val="95000"/>
                    <a:lumOff val="5000"/>
                  </a:schemeClr>
                </a:solidFill>
              </a:defRPr>
            </a:lvl2pPr>
            <a:lvl3pPr>
              <a:buClr>
                <a:schemeClr val="tx1">
                  <a:lumMod val="95000"/>
                  <a:lumOff val="5000"/>
                </a:schemeClr>
              </a:buClr>
              <a:defRPr sz="2400">
                <a:solidFill>
                  <a:schemeClr val="tx1">
                    <a:lumMod val="95000"/>
                    <a:lumOff val="5000"/>
                  </a:schemeClr>
                </a:solidFill>
              </a:defRPr>
            </a:lvl3pPr>
            <a:lvl4pPr>
              <a:buClr>
                <a:schemeClr val="tx1">
                  <a:lumMod val="95000"/>
                  <a:lumOff val="5000"/>
                </a:schemeClr>
              </a:buClr>
              <a:defRPr sz="2000">
                <a:solidFill>
                  <a:schemeClr val="tx1">
                    <a:lumMod val="95000"/>
                    <a:lumOff val="5000"/>
                  </a:schemeClr>
                </a:solidFill>
              </a:defRPr>
            </a:lvl4pPr>
            <a:lvl5pPr>
              <a:buClr>
                <a:schemeClr val="tx1">
                  <a:lumMod val="95000"/>
                  <a:lumOff val="5000"/>
                </a:schemeClr>
              </a:buCl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buClr>
                <a:schemeClr val="tx1">
                  <a:lumMod val="95000"/>
                  <a:lumOff val="5000"/>
                </a:schemeClr>
              </a:buClr>
              <a:defRPr sz="2800">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accent6">
                    <a:lumMod val="75000"/>
                  </a:schemeClr>
                </a:solidFill>
              </a:defRPr>
            </a:lvl1pPr>
          </a:lstStyle>
          <a:p>
            <a:pPr lvl="0"/>
            <a:r>
              <a:rPr lang="en-US" smtClean="0"/>
              <a:t>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pic>
        <p:nvPicPr>
          <p:cNvPr id="7" name="Picture 6" descr="upper_swoosh_graphic_element_reverse.pn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8B026F1D-8A98-4293-B33F-878DA55F5F7B}" type="slidenum">
              <a:rPr lang="en-US" altLang="en-US"/>
              <a:pPr/>
              <a:t>‹#›</a:t>
            </a:fld>
            <a:endParaRPr lang="en-US" altLang="en-US"/>
          </a:p>
        </p:txBody>
      </p:sp>
    </p:spTree>
    <p:extLst>
      <p:ext uri="{BB962C8B-B14F-4D97-AF65-F5344CB8AC3E}">
        <p14:creationId xmlns:p14="http://schemas.microsoft.com/office/powerpoint/2010/main" val="2328086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302125"/>
          </a:xfrm>
        </p:spPr>
        <p:txBody>
          <a:bodyPr/>
          <a:lstStyle/>
          <a:p>
            <a:endParaRPr lang="en-US"/>
          </a:p>
        </p:txBody>
      </p:sp>
      <p:sp>
        <p:nvSpPr>
          <p:cNvPr id="4" name="Date Placeholder 3"/>
          <p:cNvSpPr>
            <a:spLocks noGrp="1"/>
          </p:cNvSpPr>
          <p:nvPr>
            <p:ph type="dt" sz="half" idx="10"/>
          </p:nvPr>
        </p:nvSpPr>
        <p:spPr>
          <a:xfrm>
            <a:off x="457200" y="6248400"/>
            <a:ext cx="16764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781800" y="6248400"/>
            <a:ext cx="1905000" cy="457200"/>
          </a:xfrm>
        </p:spPr>
        <p:txBody>
          <a:bodyPr/>
          <a:lstStyle>
            <a:lvl1pPr>
              <a:defRPr/>
            </a:lvl1pPr>
          </a:lstStyle>
          <a:p>
            <a:fld id="{2ED7FE61-4924-4E1B-A90F-36A7F856E775}" type="slidenum">
              <a:rPr lang="en-US" altLang="en-US"/>
              <a:pPr/>
              <a:t>‹#›</a:t>
            </a:fld>
            <a:endParaRPr lang="en-US" altLang="en-US"/>
          </a:p>
        </p:txBody>
      </p:sp>
    </p:spTree>
    <p:extLst>
      <p:ext uri="{BB962C8B-B14F-4D97-AF65-F5344CB8AC3E}">
        <p14:creationId xmlns:p14="http://schemas.microsoft.com/office/powerpoint/2010/main" val="191091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5"/>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6"/>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133600" y="2749200"/>
            <a:ext cx="6629400" cy="838200"/>
          </a:xfrm>
        </p:spPr>
        <p:txBody>
          <a:bodyPr>
            <a:normAutofit/>
          </a:bodyPr>
          <a:lstStyle>
            <a:lvl1pPr marL="57150" indent="0">
              <a:buFontTx/>
              <a:buNone/>
              <a:defRPr sz="1800" baseline="0"/>
            </a:lvl1pPr>
          </a:lstStyle>
          <a:p>
            <a:pPr lvl="0"/>
            <a:r>
              <a:rPr lang="en-US" smtClean="0"/>
              <a:t>Edit Master text styles</a:t>
            </a:r>
          </a:p>
        </p:txBody>
      </p:sp>
      <p:sp>
        <p:nvSpPr>
          <p:cNvPr id="7" name="Title 6"/>
          <p:cNvSpPr>
            <a:spLocks noGrp="1"/>
          </p:cNvSpPr>
          <p:nvPr>
            <p:ph type="title"/>
          </p:nvPr>
        </p:nvSpPr>
        <p:spPr>
          <a:xfrm>
            <a:off x="-76200" y="5496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130800" y="1066800"/>
            <a:ext cx="8251200" cy="457200"/>
          </a:xfrm>
        </p:spPr>
        <p:txBody>
          <a:bodyPr>
            <a:normAutofit/>
          </a:bodyPr>
          <a:lstStyle>
            <a:lvl1pPr>
              <a:buFontTx/>
              <a:buNone/>
              <a:defRPr sz="2400">
                <a:solidFill>
                  <a:schemeClr val="accent6">
                    <a:lumMod val="75000"/>
                  </a:schemeClr>
                </a:solidFill>
              </a:defRPr>
            </a:lvl1pPr>
          </a:lstStyle>
          <a:p>
            <a:pPr lvl="0"/>
            <a:r>
              <a:rPr lang="en-US" smtClean="0"/>
              <a:t>Edit Master text styles</a:t>
            </a:r>
          </a:p>
        </p:txBody>
      </p:sp>
      <p:sp>
        <p:nvSpPr>
          <p:cNvPr id="12" name="Text Placeholder 8"/>
          <p:cNvSpPr>
            <a:spLocks noGrp="1"/>
          </p:cNvSpPr>
          <p:nvPr>
            <p:ph type="body" sz="quarter" idx="16"/>
          </p:nvPr>
        </p:nvSpPr>
        <p:spPr>
          <a:xfrm>
            <a:off x="2133600" y="1330800"/>
            <a:ext cx="6629400" cy="838200"/>
          </a:xfrm>
        </p:spPr>
        <p:txBody>
          <a:bodyPr>
            <a:normAutofit/>
          </a:bodyPr>
          <a:lstStyle>
            <a:lvl1pPr marL="57150" indent="0">
              <a:buFontTx/>
              <a:buNone/>
              <a:defRPr sz="1800" baseline="0"/>
            </a:lvl1pPr>
          </a:lstStyle>
          <a:p>
            <a:pPr lvl="0"/>
            <a:r>
              <a:rPr lang="en-US" smtClean="0"/>
              <a:t>Edit Master text styles</a:t>
            </a:r>
          </a:p>
        </p:txBody>
      </p:sp>
      <p:sp>
        <p:nvSpPr>
          <p:cNvPr id="14" name="Text Placeholder 8"/>
          <p:cNvSpPr>
            <a:spLocks noGrp="1"/>
          </p:cNvSpPr>
          <p:nvPr>
            <p:ph type="body" sz="quarter" idx="17"/>
          </p:nvPr>
        </p:nvSpPr>
        <p:spPr>
          <a:xfrm>
            <a:off x="2133600" y="2040000"/>
            <a:ext cx="6629400" cy="838200"/>
          </a:xfrm>
        </p:spPr>
        <p:txBody>
          <a:bodyPr>
            <a:normAutofit/>
          </a:bodyPr>
          <a:lstStyle>
            <a:lvl1pPr marL="57150" indent="0">
              <a:buFontTx/>
              <a:buNone/>
              <a:defRPr sz="1800" baseline="0"/>
            </a:lvl1pPr>
          </a:lstStyle>
          <a:p>
            <a:pPr lvl="0"/>
            <a:r>
              <a:rPr lang="en-US" smtClean="0"/>
              <a:t>Edit Master text styles</a:t>
            </a:r>
          </a:p>
        </p:txBody>
      </p:sp>
      <p:sp>
        <p:nvSpPr>
          <p:cNvPr id="15" name="Text Placeholder 8"/>
          <p:cNvSpPr>
            <a:spLocks noGrp="1"/>
          </p:cNvSpPr>
          <p:nvPr>
            <p:ph type="body" sz="quarter" idx="18"/>
          </p:nvPr>
        </p:nvSpPr>
        <p:spPr>
          <a:xfrm>
            <a:off x="2133600" y="3388200"/>
            <a:ext cx="6629400" cy="838200"/>
          </a:xfrm>
        </p:spPr>
        <p:txBody>
          <a:bodyPr>
            <a:normAutofit/>
          </a:bodyPr>
          <a:lstStyle>
            <a:lvl1pPr marL="57150" indent="0">
              <a:buFontTx/>
              <a:buNone/>
              <a:defRPr sz="1800" baseline="0"/>
            </a:lvl1pPr>
          </a:lstStyle>
          <a:p>
            <a:pPr lvl="0"/>
            <a:r>
              <a:rPr lang="en-US" smtClean="0"/>
              <a:t>Edit Master text styles</a:t>
            </a:r>
          </a:p>
        </p:txBody>
      </p:sp>
      <p:sp>
        <p:nvSpPr>
          <p:cNvPr id="16" name="Text Placeholder 8"/>
          <p:cNvSpPr>
            <a:spLocks noGrp="1"/>
          </p:cNvSpPr>
          <p:nvPr>
            <p:ph type="body" sz="quarter" idx="19"/>
          </p:nvPr>
        </p:nvSpPr>
        <p:spPr>
          <a:xfrm>
            <a:off x="2133600" y="4097400"/>
            <a:ext cx="6629400" cy="838200"/>
          </a:xfrm>
        </p:spPr>
        <p:txBody>
          <a:bodyPr>
            <a:normAutofit/>
          </a:bodyPr>
          <a:lstStyle>
            <a:lvl1pPr marL="57150" indent="0">
              <a:buFontTx/>
              <a:buNone/>
              <a:defRPr sz="1800" baseline="0"/>
            </a:lvl1pPr>
          </a:lstStyle>
          <a:p>
            <a:pPr lvl="0"/>
            <a:r>
              <a:rPr lang="en-US" smtClean="0"/>
              <a:t>Edit Master text styles</a:t>
            </a:r>
          </a:p>
        </p:txBody>
      </p:sp>
      <p:sp>
        <p:nvSpPr>
          <p:cNvPr id="17" name="Text Placeholder 8"/>
          <p:cNvSpPr>
            <a:spLocks noGrp="1"/>
          </p:cNvSpPr>
          <p:nvPr>
            <p:ph type="body" sz="quarter" idx="20"/>
          </p:nvPr>
        </p:nvSpPr>
        <p:spPr>
          <a:xfrm>
            <a:off x="2133600" y="4876800"/>
            <a:ext cx="6629400" cy="838200"/>
          </a:xfrm>
        </p:spPr>
        <p:txBody>
          <a:bodyPr>
            <a:normAutofit/>
          </a:bodyPr>
          <a:lstStyle>
            <a:lvl1pPr marL="57150" indent="0">
              <a:buFontTx/>
              <a:buNone/>
              <a:defRPr sz="1800" baseline="0"/>
            </a:lvl1pPr>
          </a:lstStyle>
          <a:p>
            <a:pPr lvl="0"/>
            <a:r>
              <a:rPr lang="en-US" smtClean="0"/>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722436"/>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1722436"/>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76200" y="579435"/>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130800" y="1096635"/>
            <a:ext cx="8251200" cy="457200"/>
          </a:xfrm>
        </p:spPr>
        <p:txBody>
          <a:bodyPr>
            <a:normAutofit/>
          </a:bodyPr>
          <a:lstStyle>
            <a:lvl1pPr>
              <a:buFontTx/>
              <a:buNone/>
              <a:defRPr sz="2400">
                <a:solidFill>
                  <a:schemeClr val="accent6">
                    <a:lumMod val="75000"/>
                  </a:schemeClr>
                </a:solidFill>
              </a:defRPr>
            </a:lvl1pPr>
          </a:lstStyle>
          <a:p>
            <a:pPr lvl="0"/>
            <a:r>
              <a:rPr lang="en-US" smtClean="0"/>
              <a:t>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905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6" name="Content Placeholder 3"/>
          <p:cNvSpPr>
            <a:spLocks noGrp="1"/>
          </p:cNvSpPr>
          <p:nvPr>
            <p:ph sz="half" idx="2"/>
          </p:nvPr>
        </p:nvSpPr>
        <p:spPr>
          <a:xfrm>
            <a:off x="2971800" y="1905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9" name="Content Placeholder 2"/>
          <p:cNvSpPr>
            <a:spLocks noGrp="1"/>
          </p:cNvSpPr>
          <p:nvPr>
            <p:ph sz="half" idx="14"/>
          </p:nvPr>
        </p:nvSpPr>
        <p:spPr>
          <a:xfrm>
            <a:off x="457200" y="3505199"/>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0" name="Content Placeholder 3"/>
          <p:cNvSpPr>
            <a:spLocks noGrp="1"/>
          </p:cNvSpPr>
          <p:nvPr>
            <p:ph sz="half" idx="15"/>
          </p:nvPr>
        </p:nvSpPr>
        <p:spPr>
          <a:xfrm>
            <a:off x="2971800" y="3505199"/>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1" name="Title 10"/>
          <p:cNvSpPr>
            <a:spLocks noGrp="1"/>
          </p:cNvSpPr>
          <p:nvPr>
            <p:ph type="title"/>
          </p:nvPr>
        </p:nvSpPr>
        <p:spPr>
          <a:xfrm>
            <a:off x="-76200" y="5496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130800" y="1066800"/>
            <a:ext cx="8251200" cy="457200"/>
          </a:xfrm>
        </p:spPr>
        <p:txBody>
          <a:bodyPr>
            <a:normAutofit/>
          </a:bodyPr>
          <a:lstStyle>
            <a:lvl1pPr>
              <a:buFontTx/>
              <a:buNone/>
              <a:defRPr sz="2400"/>
            </a:lvl1pPr>
          </a:lstStyle>
          <a:p>
            <a:pPr lvl="0"/>
            <a:r>
              <a:rPr lang="en-US" smtClean="0"/>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19" name="Title 18"/>
          <p:cNvSpPr>
            <a:spLocks noGrp="1"/>
          </p:cNvSpPr>
          <p:nvPr>
            <p:ph type="title"/>
          </p:nvPr>
        </p:nvSpPr>
        <p:spPr>
          <a:xfrm>
            <a:off x="-76200" y="549600"/>
            <a:ext cx="8229600" cy="639763"/>
          </a:xfrm>
        </p:spPr>
        <p:txBody>
          <a:bodyPr/>
          <a:lstStyle/>
          <a:p>
            <a:r>
              <a:rPr lang="en-US" smtClean="0"/>
              <a:t>Click to edit Master title style</a:t>
            </a:r>
            <a:endParaRPr lang="en-US" dirty="0"/>
          </a:p>
        </p:txBody>
      </p:sp>
      <p:sp>
        <p:nvSpPr>
          <p:cNvPr id="20" name="Text Placeholder 10"/>
          <p:cNvSpPr>
            <a:spLocks noGrp="1"/>
          </p:cNvSpPr>
          <p:nvPr>
            <p:ph type="body" sz="quarter" idx="13"/>
          </p:nvPr>
        </p:nvSpPr>
        <p:spPr>
          <a:xfrm>
            <a:off x="130800" y="1066800"/>
            <a:ext cx="8251200" cy="457200"/>
          </a:xfrm>
        </p:spPr>
        <p:txBody>
          <a:bodyPr>
            <a:normAutofit/>
          </a:bodyPr>
          <a:lstStyle>
            <a:lvl1pPr>
              <a:buFontTx/>
              <a:buNone/>
              <a:defRPr sz="2400">
                <a:solidFill>
                  <a:schemeClr val="accent6">
                    <a:lumMod val="75000"/>
                  </a:schemeClr>
                </a:solidFill>
              </a:defRPr>
            </a:lvl1pPr>
          </a:lstStyle>
          <a:p>
            <a:pPr lvl="0"/>
            <a:r>
              <a:rPr lang="en-US" smtClean="0"/>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2560637"/>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6200" y="2865437"/>
            <a:ext cx="4040188" cy="4068763"/>
          </a:xfrm>
        </p:spPr>
        <p:txBody>
          <a:bodyPr/>
          <a:lstStyle>
            <a:lvl1pPr>
              <a:lnSpc>
                <a:spcPct val="100000"/>
              </a:lnSpc>
              <a:buClr>
                <a:schemeClr val="accent6">
                  <a:lumMod val="50000"/>
                </a:schemeClr>
              </a:buClr>
              <a:defRPr sz="2000">
                <a:solidFill>
                  <a:schemeClr val="accent6">
                    <a:lumMod val="75000"/>
                  </a:schemeClr>
                </a:solidFill>
              </a:defRPr>
            </a:lvl1pPr>
            <a:lvl2pPr>
              <a:lnSpc>
                <a:spcPct val="100000"/>
              </a:lnSpc>
              <a:buClr>
                <a:schemeClr val="accent6">
                  <a:lumMod val="50000"/>
                </a:schemeClr>
              </a:buClr>
              <a:defRPr sz="2000">
                <a:solidFill>
                  <a:schemeClr val="accent6">
                    <a:lumMod val="75000"/>
                  </a:schemeClr>
                </a:solidFill>
              </a:defRPr>
            </a:lvl2pPr>
            <a:lvl3pPr>
              <a:lnSpc>
                <a:spcPct val="100000"/>
              </a:lnSpc>
              <a:buClr>
                <a:schemeClr val="accent6">
                  <a:lumMod val="50000"/>
                </a:schemeClr>
              </a:buClr>
              <a:defRPr sz="1800">
                <a:solidFill>
                  <a:schemeClr val="accent6">
                    <a:lumMod val="75000"/>
                  </a:schemeClr>
                </a:solidFill>
              </a:defRPr>
            </a:lvl3pPr>
            <a:lvl4pPr>
              <a:lnSpc>
                <a:spcPct val="100000"/>
              </a:lnSpc>
              <a:buClr>
                <a:schemeClr val="accent6">
                  <a:lumMod val="50000"/>
                </a:schemeClr>
              </a:buClr>
              <a:defRPr sz="1600">
                <a:solidFill>
                  <a:schemeClr val="accent6">
                    <a:lumMod val="75000"/>
                  </a:schemeClr>
                </a:solidFill>
              </a:defRPr>
            </a:lvl4pPr>
            <a:lvl5pPr>
              <a:lnSpc>
                <a:spcPct val="100000"/>
              </a:lnSpc>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2865437"/>
            <a:ext cx="4041775" cy="4068763"/>
          </a:xfrm>
        </p:spPr>
        <p:txBody>
          <a:bodyPr/>
          <a:lstStyle>
            <a:lvl1pPr>
              <a:buClr>
                <a:schemeClr val="accent6">
                  <a:lumMod val="50000"/>
                </a:schemeClr>
              </a:buClr>
              <a:defRPr sz="2000">
                <a:solidFill>
                  <a:schemeClr val="accent6">
                    <a:lumMod val="75000"/>
                  </a:schemeClr>
                </a:solidFill>
              </a:defRPr>
            </a:lvl1pPr>
            <a:lvl2pPr>
              <a:buClr>
                <a:schemeClr val="accent6">
                  <a:lumMod val="50000"/>
                </a:schemeClr>
              </a:buClr>
              <a:defRPr sz="2000">
                <a:solidFill>
                  <a:schemeClr val="accent6">
                    <a:lumMod val="75000"/>
                  </a:schemeClr>
                </a:solidFill>
              </a:defRPr>
            </a:lvl2pPr>
            <a:lvl3pPr>
              <a:buClr>
                <a:schemeClr val="accent6">
                  <a:lumMod val="50000"/>
                </a:schemeClr>
              </a:buClr>
              <a:defRPr sz="1800">
                <a:solidFill>
                  <a:schemeClr val="accent6">
                    <a:lumMod val="75000"/>
                  </a:schemeClr>
                </a:solidFill>
              </a:defRPr>
            </a:lvl3pPr>
            <a:lvl4pPr>
              <a:buClr>
                <a:schemeClr val="accent6">
                  <a:lumMod val="50000"/>
                </a:schemeClr>
              </a:buClr>
              <a:defRPr sz="1600">
                <a:solidFill>
                  <a:schemeClr val="accent6">
                    <a:lumMod val="75000"/>
                  </a:schemeClr>
                </a:solidFill>
              </a:defRPr>
            </a:lvl4pPr>
            <a:lvl5pPr>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2560638"/>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76200" y="6258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8" name="Text Placeholder 10"/>
          <p:cNvSpPr>
            <a:spLocks noGrp="1"/>
          </p:cNvSpPr>
          <p:nvPr>
            <p:ph type="body" sz="quarter" idx="13"/>
          </p:nvPr>
        </p:nvSpPr>
        <p:spPr>
          <a:xfrm>
            <a:off x="130800" y="1143000"/>
            <a:ext cx="8251200" cy="457200"/>
          </a:xfrm>
        </p:spPr>
        <p:txBody>
          <a:bodyPr>
            <a:normAutofit/>
          </a:bodyPr>
          <a:lstStyle>
            <a:lvl1pPr>
              <a:buFontTx/>
              <a:buNone/>
              <a:defRPr sz="2400">
                <a:solidFill>
                  <a:schemeClr val="accent6">
                    <a:lumMod val="75000"/>
                  </a:schemeClr>
                </a:solidFill>
              </a:defRPr>
            </a:lvl1pPr>
          </a:lstStyle>
          <a:p>
            <a:pPr lvl="0"/>
            <a:r>
              <a:rPr lang="en-US" smtClean="0"/>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pper_swoosh_graphic_element_reverse.png"/>
          <p:cNvPicPr>
            <a:picLocks noChangeAspect="1"/>
          </p:cNvPicPr>
          <p:nvPr/>
        </p:nvPicPr>
        <p:blipFill>
          <a:blip r:embed="rId19"/>
          <a:stretch>
            <a:fillRect/>
          </a:stretch>
        </p:blipFill>
        <p:spPr>
          <a:xfrm>
            <a:off x="0" y="0"/>
            <a:ext cx="9144000" cy="6858000"/>
          </a:xfrm>
          <a:prstGeom prst="rect">
            <a:avLst/>
          </a:prstGeom>
        </p:spPr>
      </p:pic>
      <p:pic>
        <p:nvPicPr>
          <p:cNvPr id="16" name="Picture 15" descr="back_ground_element.png"/>
          <p:cNvPicPr>
            <a:picLocks noChangeAspect="1"/>
          </p:cNvPicPr>
          <p:nvPr/>
        </p:nvPicPr>
        <p:blipFill>
          <a:blip r:embed="rId20"/>
          <a:stretch>
            <a:fillRect/>
          </a:stretch>
        </p:blipFill>
        <p:spPr>
          <a:xfrm>
            <a:off x="0" y="0"/>
            <a:ext cx="9144000" cy="6858000"/>
          </a:xfrm>
          <a:prstGeom prst="rect">
            <a:avLst/>
          </a:prstGeom>
        </p:spPr>
      </p:pic>
      <p:sp>
        <p:nvSpPr>
          <p:cNvPr id="2" name="Title Placeholder 1"/>
          <p:cNvSpPr>
            <a:spLocks noGrp="1"/>
          </p:cNvSpPr>
          <p:nvPr>
            <p:ph type="title"/>
          </p:nvPr>
        </p:nvSpPr>
        <p:spPr>
          <a:xfrm>
            <a:off x="83400" y="6858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 y="1341764"/>
            <a:ext cx="8229600" cy="505936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 id="2147483665" r:id="rId16"/>
    <p:sldLayoutId id="2147483666" r:id="rId17"/>
  </p:sldLayoutIdLst>
  <p:hf sldNum="0" hdr="0" ftr="0" dt="0"/>
  <p:txStyles>
    <p:titleStyle>
      <a:lvl1pPr algn="l" defTabSz="914400" rtl="0" eaLnBrk="1" latinLnBrk="0" hangingPunct="1">
        <a:spcBef>
          <a:spcPct val="0"/>
        </a:spcBef>
        <a:buClr>
          <a:schemeClr val="accent6">
            <a:lumMod val="50000"/>
          </a:schemeClr>
        </a:buClr>
        <a:buFont typeface="Arial" pitchFamily="34" charset="0"/>
        <a:buChar char="•"/>
        <a:defRPr sz="3600" b="1" kern="1200" baseline="0">
          <a:solidFill>
            <a:schemeClr val="accent6">
              <a:lumMod val="50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6">
            <a:lumMod val="50000"/>
          </a:schemeClr>
        </a:buClr>
        <a:buSzPct val="70000"/>
        <a:buFont typeface="Arial" pitchFamily="34" charset="0"/>
        <a:buChar char="•"/>
        <a:defRPr sz="3200" kern="1200">
          <a:solidFill>
            <a:schemeClr val="accent6">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6">
            <a:lumMod val="50000"/>
          </a:schemeClr>
        </a:buClr>
        <a:buSzPct val="70000"/>
        <a:buFont typeface="Arial" pitchFamily="34" charset="0"/>
        <a:buChar char="•"/>
        <a:defRPr sz="2800" kern="1200">
          <a:solidFill>
            <a:schemeClr val="accent6">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400" kern="1200">
          <a:solidFill>
            <a:schemeClr val="accent6">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A1.pdf" TargetMode="External"/><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A2.pdf" TargetMode="External"/><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3A.pdf" TargetMode="External"/><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4A.pdf" TargetMode="External"/><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hyperlink" Target="5A.pdf" TargetMode="Externa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hyperlink" Target="6A.pdf" TargetMode="Externa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7A.pdf" TargetMode="External"/><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8A.pdf" TargetMode="External"/><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1371600"/>
            <a:ext cx="4495800" cy="860425"/>
          </a:xfrm>
        </p:spPr>
        <p:txBody>
          <a:bodyPr/>
          <a:lstStyle/>
          <a:p>
            <a:r>
              <a:rPr lang="en-US" dirty="0" smtClean="0"/>
              <a:t>Periodic Table</a:t>
            </a:r>
            <a:br>
              <a:rPr lang="en-US" dirty="0" smtClean="0"/>
            </a:br>
            <a:r>
              <a:rPr lang="en-US" dirty="0" smtClean="0"/>
              <a:t>History and Trends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304" y="1173164"/>
            <a:ext cx="8789096" cy="2408236"/>
          </a:xfrm>
        </p:spPr>
        <p:txBody>
          <a:bodyPr>
            <a:noAutofit/>
          </a:bodyPr>
          <a:lstStyle/>
          <a:p>
            <a:r>
              <a:rPr lang="en-US" dirty="0"/>
              <a:t>What he came up with </a:t>
            </a:r>
            <a:r>
              <a:rPr lang="en-US" dirty="0" smtClean="0"/>
              <a:t>was this.</a:t>
            </a:r>
          </a:p>
          <a:p>
            <a:r>
              <a:rPr lang="en-US" dirty="0" smtClean="0"/>
              <a:t>The interesting fact about Mendeleev’s table was that despite not knowing all the elements yet (&amp; making a few mistakes), he was able to create a table that grouped elements accurately by properties, but also PREDICTED that there were other undiscovered elements whose properties could be predicted.</a:t>
            </a:r>
            <a:endParaRPr lang="en-US" dirty="0"/>
          </a:p>
        </p:txBody>
      </p:sp>
      <p:sp>
        <p:nvSpPr>
          <p:cNvPr id="4" name="Title 3"/>
          <p:cNvSpPr>
            <a:spLocks noGrp="1"/>
          </p:cNvSpPr>
          <p:nvPr>
            <p:ph type="title"/>
          </p:nvPr>
        </p:nvSpPr>
        <p:spPr>
          <a:xfrm>
            <a:off x="126304" y="533400"/>
            <a:ext cx="8229600" cy="639763"/>
          </a:xfrm>
        </p:spPr>
        <p:txBody>
          <a:bodyPr/>
          <a:lstStyle/>
          <a:p>
            <a:r>
              <a:rPr lang="en-US" dirty="0" smtClean="0"/>
              <a:t>Mendeleev’s Periodic Table</a:t>
            </a:r>
            <a:endParaRPr lang="en-US" dirty="0"/>
          </a:p>
        </p:txBody>
      </p:sp>
      <p:pic>
        <p:nvPicPr>
          <p:cNvPr id="6" name="Picture 5"/>
          <p:cNvPicPr>
            <a:picLocks noChangeAspect="1"/>
          </p:cNvPicPr>
          <p:nvPr/>
        </p:nvPicPr>
        <p:blipFill rotWithShape="1">
          <a:blip r:embed="rId2"/>
          <a:srcRect t="4822"/>
          <a:stretch/>
        </p:blipFill>
        <p:spPr>
          <a:xfrm>
            <a:off x="990600" y="3581400"/>
            <a:ext cx="6870492" cy="2982508"/>
          </a:xfrm>
          <a:prstGeom prst="rect">
            <a:avLst/>
          </a:prstGeom>
        </p:spPr>
      </p:pic>
    </p:spTree>
    <p:extLst>
      <p:ext uri="{BB962C8B-B14F-4D97-AF65-F5344CB8AC3E}">
        <p14:creationId xmlns:p14="http://schemas.microsoft.com/office/powerpoint/2010/main" val="3597023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a:xfrm>
            <a:off x="126304" y="533400"/>
            <a:ext cx="8229600" cy="639763"/>
          </a:xfrm>
        </p:spPr>
        <p:txBody>
          <a:bodyPr/>
          <a:lstStyle/>
          <a:p>
            <a:endParaRPr lang="en-US" dirty="0"/>
          </a:p>
        </p:txBody>
      </p:sp>
      <p:pic>
        <p:nvPicPr>
          <p:cNvPr id="6" name="Picture 3" descr="CH05_0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499" t="3510" r="2499" b="5263"/>
          <a:stretch>
            <a:fillRect/>
          </a:stretch>
        </p:blipFill>
        <p:spPr>
          <a:xfrm>
            <a:off x="34977" y="16239"/>
            <a:ext cx="6181358" cy="2819400"/>
          </a:xfrm>
        </p:spPr>
      </p:pic>
      <p:pic>
        <p:nvPicPr>
          <p:cNvPr id="3" name="Picture 2"/>
          <p:cNvPicPr>
            <a:picLocks noChangeAspect="1"/>
          </p:cNvPicPr>
          <p:nvPr/>
        </p:nvPicPr>
        <p:blipFill>
          <a:blip r:embed="rId3"/>
          <a:stretch>
            <a:fillRect/>
          </a:stretch>
        </p:blipFill>
        <p:spPr>
          <a:xfrm>
            <a:off x="1511996" y="1571376"/>
            <a:ext cx="5047239" cy="3285982"/>
          </a:xfrm>
          <a:prstGeom prst="rect">
            <a:avLst/>
          </a:prstGeom>
        </p:spPr>
      </p:pic>
      <p:pic>
        <p:nvPicPr>
          <p:cNvPr id="5" name="Picture 31" descr="periodic 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787" y="3505200"/>
            <a:ext cx="5482213" cy="328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089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68363"/>
            <a:ext cx="9144000" cy="5989637"/>
          </a:xfrm>
        </p:spPr>
        <p:txBody>
          <a:bodyPr>
            <a:normAutofit fontScale="70000" lnSpcReduction="20000"/>
          </a:bodyPr>
          <a:lstStyle/>
          <a:p>
            <a:r>
              <a:rPr lang="en-US" dirty="0" smtClean="0"/>
              <a:t>Much like Mendeleev, if given a bunch of information that relates to each other in various ways, how do you arrange it? What would your strategy be?</a:t>
            </a:r>
          </a:p>
          <a:p>
            <a:r>
              <a:rPr lang="en-US" dirty="0" smtClean="0"/>
              <a:t>Today you’ll be given a package of paint chips so you and your group can attempt to arrange these a way that makes sense to create an organized presentation of them.</a:t>
            </a:r>
          </a:p>
          <a:p>
            <a:r>
              <a:rPr lang="en-US" sz="2600" dirty="0" smtClean="0"/>
              <a:t>Lab Protocols:</a:t>
            </a:r>
          </a:p>
          <a:p>
            <a:pPr marL="457200" indent="-457200">
              <a:buAutoNum type="arabicPeriod"/>
            </a:pPr>
            <a:r>
              <a:rPr lang="en-US" sz="2600" dirty="0" smtClean="0"/>
              <a:t>Work with a partner in your assigned groups of 4. Stay in your area. If you don’t have enough seats at the tables, move your group to desks.</a:t>
            </a:r>
          </a:p>
          <a:p>
            <a:pPr marL="457200" indent="-457200">
              <a:buAutoNum type="arabicPeriod"/>
            </a:pPr>
            <a:r>
              <a:rPr lang="en-US" sz="2600" dirty="0" smtClean="0"/>
              <a:t>You will need one worksheet per person and each person will turn in the completed worksheet. You will need one bag of paint chips (paint sample cards) too. Stay organized. If duplicates are found, let me know.</a:t>
            </a:r>
          </a:p>
          <a:p>
            <a:pPr marL="457200" indent="-457200">
              <a:buAutoNum type="arabicPeriod"/>
            </a:pPr>
            <a:r>
              <a:rPr lang="en-US" sz="2600" dirty="0" smtClean="0"/>
              <a:t>Participate. This is everyone’s responsibility. While working, I expect contributions from everyone.</a:t>
            </a:r>
          </a:p>
          <a:p>
            <a:pPr marL="457200" indent="-457200">
              <a:buAutoNum type="arabicPeriod"/>
            </a:pPr>
            <a:r>
              <a:rPr lang="en-US" sz="2600" dirty="0" smtClean="0"/>
              <a:t>Act right. Stay off your phones. No horseplay. Everyone earns the same points if everyone is working together. Those that have to be separated will have an opportunity to practice self-discipline and copy out of a book.</a:t>
            </a:r>
          </a:p>
        </p:txBody>
      </p:sp>
      <p:sp>
        <p:nvSpPr>
          <p:cNvPr id="4" name="Title 3"/>
          <p:cNvSpPr>
            <a:spLocks noGrp="1"/>
          </p:cNvSpPr>
          <p:nvPr>
            <p:ph type="title"/>
          </p:nvPr>
        </p:nvSpPr>
        <p:spPr>
          <a:xfrm>
            <a:off x="0" y="228600"/>
            <a:ext cx="8229600" cy="639763"/>
          </a:xfrm>
        </p:spPr>
        <p:txBody>
          <a:bodyPr/>
          <a:lstStyle/>
          <a:p>
            <a:r>
              <a:rPr lang="en-US" dirty="0" smtClean="0"/>
              <a:t>Paint Chip Lab</a:t>
            </a:r>
            <a:endParaRPr lang="en-US" dirty="0"/>
          </a:p>
        </p:txBody>
      </p:sp>
    </p:spTree>
    <p:extLst>
      <p:ext uri="{BB962C8B-B14F-4D97-AF65-F5344CB8AC3E}">
        <p14:creationId xmlns:p14="http://schemas.microsoft.com/office/powerpoint/2010/main" val="1254544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44563"/>
            <a:ext cx="9144000" cy="5913436"/>
          </a:xfrm>
        </p:spPr>
        <p:txBody>
          <a:bodyPr>
            <a:noAutofit/>
          </a:bodyPr>
          <a:lstStyle/>
          <a:p>
            <a:pPr marL="457200" indent="-457200">
              <a:buAutoNum type="arabicPeriod"/>
            </a:pPr>
            <a:r>
              <a:rPr lang="en-US" sz="2000" dirty="0" smtClean="0"/>
              <a:t>Look </a:t>
            </a:r>
            <a:r>
              <a:rPr lang="en-US" sz="2000" dirty="0"/>
              <a:t>at your paint chips and think of three different ways the paint chips can be organized. Write these down for #1</a:t>
            </a:r>
            <a:r>
              <a:rPr lang="en-US" sz="2000" dirty="0" smtClean="0"/>
              <a:t>. Take your time.</a:t>
            </a:r>
          </a:p>
          <a:p>
            <a:pPr marL="457200" indent="-457200">
              <a:buAutoNum type="arabicPeriod"/>
            </a:pPr>
            <a:r>
              <a:rPr lang="en-US" sz="2000" dirty="0" smtClean="0"/>
              <a:t>Out of those three ways, classify the paint chips, organize these into groups, and piles. Describe the organization.</a:t>
            </a:r>
          </a:p>
          <a:p>
            <a:pPr marL="457200" indent="-457200">
              <a:buAutoNum type="arabicPeriod"/>
            </a:pPr>
            <a:r>
              <a:rPr lang="en-US" sz="2000" dirty="0" smtClean="0"/>
              <a:t>Then, arrange the piles into vertical columns. All paint chips will be visible. Arranged horizontally, the different groups should have distinct features. Do not reorganize groups in any other way at this point. There is not right or wrong way. Describe the group organization at this point.</a:t>
            </a:r>
          </a:p>
          <a:p>
            <a:pPr marL="457200" indent="-457200">
              <a:buAutoNum type="arabicPeriod"/>
            </a:pPr>
            <a:r>
              <a:rPr lang="en-US" sz="2000" b="1" dirty="0" smtClean="0"/>
              <a:t>Skip #4.</a:t>
            </a:r>
          </a:p>
          <a:p>
            <a:pPr marL="457200" indent="-457200">
              <a:buAutoNum type="arabicPeriod"/>
            </a:pPr>
            <a:r>
              <a:rPr lang="en-US" sz="2000" dirty="0" smtClean="0"/>
              <a:t>Answer the post-lab questions as groups. Each member must contribute. Each individual will turn in their own so pay attention.</a:t>
            </a:r>
          </a:p>
          <a:p>
            <a:pPr marL="457200" indent="-457200">
              <a:buAutoNum type="arabicPeriod"/>
            </a:pPr>
            <a:r>
              <a:rPr lang="en-US" sz="2000" dirty="0" smtClean="0"/>
              <a:t>For homework (or the rest of class) answer the rest of the questions. You can use 1 chemistry book per pair to do a little research on Mendeleev. What’s not done in class must be done at home. Due tomorrow. 25 pt. Lab grade.</a:t>
            </a:r>
            <a:endParaRPr lang="en-US" sz="2000" dirty="0"/>
          </a:p>
          <a:p>
            <a:endParaRPr lang="en-US" sz="2000" dirty="0"/>
          </a:p>
        </p:txBody>
      </p:sp>
      <p:sp>
        <p:nvSpPr>
          <p:cNvPr id="4" name="Title 3"/>
          <p:cNvSpPr>
            <a:spLocks noGrp="1"/>
          </p:cNvSpPr>
          <p:nvPr>
            <p:ph type="title"/>
          </p:nvPr>
        </p:nvSpPr>
        <p:spPr>
          <a:xfrm>
            <a:off x="0" y="304800"/>
            <a:ext cx="8229600" cy="639763"/>
          </a:xfrm>
        </p:spPr>
        <p:txBody>
          <a:bodyPr/>
          <a:lstStyle/>
          <a:p>
            <a:r>
              <a:rPr lang="en-US" dirty="0" smtClean="0"/>
              <a:t>Paint Chip Lab</a:t>
            </a:r>
            <a:endParaRPr lang="en-US" dirty="0"/>
          </a:p>
        </p:txBody>
      </p:sp>
    </p:spTree>
    <p:extLst>
      <p:ext uri="{BB962C8B-B14F-4D97-AF65-F5344CB8AC3E}">
        <p14:creationId xmlns:p14="http://schemas.microsoft.com/office/powerpoint/2010/main" val="2158011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31594"/>
            <a:ext cx="5410200" cy="501805"/>
          </a:xfrm>
          <a:solidFill>
            <a:schemeClr val="bg1"/>
          </a:solidFill>
        </p:spPr>
        <p:txBody>
          <a:bodyPr/>
          <a:lstStyle/>
          <a:p>
            <a:pPr eaLnBrk="1" hangingPunct="1"/>
            <a:r>
              <a:rPr lang="en-US" altLang="en-US" sz="2800" dirty="0" smtClean="0"/>
              <a:t>Class Periodic Table Exercise</a:t>
            </a:r>
          </a:p>
        </p:txBody>
      </p:sp>
      <p:sp>
        <p:nvSpPr>
          <p:cNvPr id="3" name="Content Placeholder 2"/>
          <p:cNvSpPr>
            <a:spLocks noGrp="1"/>
          </p:cNvSpPr>
          <p:nvPr>
            <p:ph idx="1"/>
          </p:nvPr>
        </p:nvSpPr>
        <p:spPr>
          <a:xfrm>
            <a:off x="0" y="533400"/>
            <a:ext cx="9144000" cy="990600"/>
          </a:xfrm>
          <a:solidFill>
            <a:schemeClr val="bg1"/>
          </a:solidFill>
        </p:spPr>
        <p:txBody>
          <a:bodyPr>
            <a:normAutofit/>
          </a:bodyPr>
          <a:lstStyle/>
          <a:p>
            <a:pPr marL="0" indent="0" eaLnBrk="1" hangingPunct="1">
              <a:buFont typeface="Wingdings" panose="05000000000000000000" pitchFamily="2" charset="2"/>
              <a:buNone/>
              <a:defRPr/>
            </a:pPr>
            <a:r>
              <a:rPr lang="en-US" sz="1800" b="1" dirty="0" smtClean="0"/>
              <a:t>Objectives: To learn the periodic table’s rules in order to predict the characteristics, such as chemical &amp; physical properties, electron distribution, &amp; uses, of unknown elements.</a:t>
            </a:r>
            <a:endParaRPr lang="en-US" sz="1800" dirty="0" smtClean="0"/>
          </a:p>
        </p:txBody>
      </p:sp>
      <p:sp>
        <p:nvSpPr>
          <p:cNvPr id="5" name="Rectangle 4"/>
          <p:cNvSpPr/>
          <p:nvPr/>
        </p:nvSpPr>
        <p:spPr>
          <a:xfrm>
            <a:off x="-32479" y="1295400"/>
            <a:ext cx="9176479" cy="5562600"/>
          </a:xfrm>
          <a:prstGeom prst="rect">
            <a:avLst/>
          </a:prstGeom>
        </p:spPr>
        <p:txBody>
          <a:bodyPr wrap="square">
            <a:normAutofit/>
          </a:bodyPr>
          <a:lstStyle/>
          <a:p>
            <a:pPr lvl="0">
              <a:spcBef>
                <a:spcPct val="20000"/>
              </a:spcBef>
              <a:buClr>
                <a:srgbClr val="8931BB">
                  <a:lumMod val="50000"/>
                </a:srgbClr>
              </a:buClr>
              <a:buSzPct val="70000"/>
              <a:defRPr/>
            </a:pPr>
            <a:endParaRPr lang="en-US" sz="1200" dirty="0">
              <a:solidFill>
                <a:srgbClr val="8931BB">
                  <a:lumMod val="75000"/>
                </a:srgbClr>
              </a:solidFill>
              <a:cs typeface="Segoe UI" pitchFamily="34" charset="0"/>
            </a:endParaRP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Part I: Research your element and complete the steps in order to complete your 8 x 11” card. This is due________. Once completed, it will go onto our wall to form the call’s periodic table. Be NEAT, NEAT, NEAT and you are free to be a creative as possible as long as you follow the directions.</a:t>
            </a:r>
            <a:endParaRPr lang="en-US" sz="1200" dirty="0">
              <a:solidFill>
                <a:srgbClr val="8931BB">
                  <a:lumMod val="75000"/>
                </a:srgbClr>
              </a:solidFill>
              <a:cs typeface="Segoe UI" pitchFamily="34" charset="0"/>
            </a:endParaRP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1:</a:t>
            </a:r>
            <a:r>
              <a:rPr lang="en-US" sz="1200" dirty="0">
                <a:solidFill>
                  <a:srgbClr val="8931BB">
                    <a:lumMod val="75000"/>
                  </a:srgbClr>
                </a:solidFill>
                <a:cs typeface="Segoe UI" pitchFamily="34" charset="0"/>
              </a:rPr>
              <a:t>  Complete the square for each element by filling in the atomic number, name, &amp; atomic mass.</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2:</a:t>
            </a:r>
            <a:r>
              <a:rPr lang="en-US" sz="1200" dirty="0">
                <a:solidFill>
                  <a:srgbClr val="8931BB">
                    <a:lumMod val="75000"/>
                  </a:srgbClr>
                </a:solidFill>
                <a:cs typeface="Segoe UI" pitchFamily="34" charset="0"/>
              </a:rPr>
              <a:t>  Determine the number of protons, neutrons, and electrons in an atom of each element.  </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3:</a:t>
            </a:r>
            <a:r>
              <a:rPr lang="en-US" sz="1200" dirty="0">
                <a:solidFill>
                  <a:srgbClr val="8931BB">
                    <a:lumMod val="75000"/>
                  </a:srgbClr>
                </a:solidFill>
                <a:cs typeface="Segoe UI" pitchFamily="34" charset="0"/>
              </a:rPr>
              <a:t>  Identify if the element is a solid, liquid, or gas at room temperature.</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4:</a:t>
            </a:r>
            <a:r>
              <a:rPr lang="en-US" sz="1200" dirty="0">
                <a:solidFill>
                  <a:srgbClr val="8931BB">
                    <a:lumMod val="75000"/>
                  </a:srgbClr>
                </a:solidFill>
                <a:cs typeface="Segoe UI" pitchFamily="34" charset="0"/>
              </a:rPr>
              <a:t> Give the melting (M.P.) and boiling points (B.P.) in degrees Celsius.  </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5:</a:t>
            </a:r>
            <a:r>
              <a:rPr lang="en-US" sz="1200" dirty="0">
                <a:solidFill>
                  <a:srgbClr val="8931BB">
                    <a:lumMod val="75000"/>
                  </a:srgbClr>
                </a:solidFill>
                <a:cs typeface="Segoe UI" pitchFamily="34" charset="0"/>
              </a:rPr>
              <a:t> List at least three physical or chemical properties for each element.</a:t>
            </a:r>
          </a:p>
          <a:p>
            <a:pPr lvl="0">
              <a:spcBef>
                <a:spcPct val="20000"/>
              </a:spcBef>
              <a:buClr>
                <a:srgbClr val="8931BB">
                  <a:lumMod val="50000"/>
                </a:srgbClr>
              </a:buClr>
              <a:buSzPct val="70000"/>
              <a:defRPr/>
            </a:pPr>
            <a:r>
              <a:rPr lang="en-US" sz="1200" dirty="0" smtClean="0">
                <a:solidFill>
                  <a:srgbClr val="8931BB">
                    <a:lumMod val="75000"/>
                  </a:srgbClr>
                </a:solidFill>
                <a:cs typeface="Segoe UI" pitchFamily="34" charset="0"/>
              </a:rPr>
              <a:t>Examples: Malleable</a:t>
            </a:r>
            <a:r>
              <a:rPr lang="en-US" sz="1200" dirty="0">
                <a:solidFill>
                  <a:srgbClr val="8931BB">
                    <a:lumMod val="75000"/>
                  </a:srgbClr>
                </a:solidFill>
                <a:cs typeface="Segoe UI" pitchFamily="34" charset="0"/>
              </a:rPr>
              <a:t>/ </a:t>
            </a:r>
            <a:r>
              <a:rPr lang="en-US" sz="1200" dirty="0" smtClean="0">
                <a:solidFill>
                  <a:srgbClr val="8931BB">
                    <a:lumMod val="75000"/>
                  </a:srgbClr>
                </a:solidFill>
                <a:cs typeface="Segoe UI" pitchFamily="34" charset="0"/>
              </a:rPr>
              <a:t>brittle, Density, Ductile ,Reactivity, Corrosiveness others</a:t>
            </a:r>
            <a:endParaRPr lang="en-US" sz="1200" dirty="0">
              <a:solidFill>
                <a:srgbClr val="8931BB">
                  <a:lumMod val="75000"/>
                </a:srgbClr>
              </a:solidFill>
              <a:cs typeface="Segoe UI" pitchFamily="34" charset="0"/>
            </a:endParaRP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6:  </a:t>
            </a:r>
            <a:r>
              <a:rPr lang="en-US" sz="1200" dirty="0">
                <a:solidFill>
                  <a:srgbClr val="8931BB">
                    <a:lumMod val="75000"/>
                  </a:srgbClr>
                </a:solidFill>
                <a:cs typeface="Segoe UI" pitchFamily="34" charset="0"/>
              </a:rPr>
              <a:t>List at least three uses for each element.</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7:</a:t>
            </a:r>
            <a:r>
              <a:rPr lang="en-US" sz="1200" dirty="0">
                <a:solidFill>
                  <a:srgbClr val="8931BB">
                    <a:lumMod val="75000"/>
                  </a:srgbClr>
                </a:solidFill>
                <a:cs typeface="Segoe UI" pitchFamily="34" charset="0"/>
              </a:rPr>
              <a:t>  Draw a Bohr diagram and Lewis Structure to show the arrangement of electrons and the number of valence electrons. Lewis structures are just like Bohr’s models except it shows just the symbol surrounded by its valence electrons. No energy levels are represented.</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8:</a:t>
            </a:r>
            <a:r>
              <a:rPr lang="en-US" sz="1200" dirty="0">
                <a:solidFill>
                  <a:srgbClr val="8931BB">
                    <a:lumMod val="75000"/>
                  </a:srgbClr>
                </a:solidFill>
                <a:cs typeface="Segoe UI" pitchFamily="34" charset="0"/>
              </a:rPr>
              <a:t>  Use the following colors to shade in the square for your element.  You should ONLY color the small square in the </a:t>
            </a:r>
            <a:r>
              <a:rPr lang="en-US" sz="1200" u="sng" dirty="0">
                <a:solidFill>
                  <a:srgbClr val="8931BB">
                    <a:lumMod val="75000"/>
                  </a:srgbClr>
                </a:solidFill>
                <a:cs typeface="Segoe UI" pitchFamily="34" charset="0"/>
              </a:rPr>
              <a:t>upper left-hand corner</a:t>
            </a:r>
            <a:r>
              <a:rPr lang="en-US" sz="1200" dirty="0">
                <a:solidFill>
                  <a:srgbClr val="8931BB">
                    <a:lumMod val="75000"/>
                  </a:srgbClr>
                </a:solidFill>
                <a:cs typeface="Segoe UI" pitchFamily="34" charset="0"/>
              </a:rPr>
              <a:t> and not the entire card. </a:t>
            </a:r>
          </a:p>
          <a:p>
            <a:pPr marL="173038" lvl="0" indent="-173038">
              <a:spcBef>
                <a:spcPct val="20000"/>
              </a:spcBef>
              <a:buClr>
                <a:srgbClr val="8931BB">
                  <a:lumMod val="50000"/>
                </a:srgbClr>
              </a:buClr>
              <a:buSzPct val="70000"/>
              <a:buFont typeface="Arial" pitchFamily="34" charset="0"/>
              <a:buChar char="•"/>
              <a:defRPr/>
            </a:pPr>
            <a:r>
              <a:rPr lang="en-US" sz="1200" dirty="0">
                <a:solidFill>
                  <a:srgbClr val="8931BB">
                    <a:lumMod val="75000"/>
                  </a:srgbClr>
                </a:solidFill>
                <a:cs typeface="Segoe UI" pitchFamily="34" charset="0"/>
              </a:rPr>
              <a:t>Green = Alkali Metals </a:t>
            </a:r>
          </a:p>
          <a:p>
            <a:pPr marL="173038" lvl="0" indent="-173038">
              <a:spcBef>
                <a:spcPct val="20000"/>
              </a:spcBef>
              <a:buClr>
                <a:srgbClr val="8931BB">
                  <a:lumMod val="50000"/>
                </a:srgbClr>
              </a:buClr>
              <a:buSzPct val="70000"/>
              <a:buFont typeface="Arial" pitchFamily="34" charset="0"/>
              <a:buChar char="•"/>
              <a:defRPr/>
            </a:pPr>
            <a:r>
              <a:rPr lang="en-US" sz="1200" dirty="0">
                <a:solidFill>
                  <a:srgbClr val="8931BB">
                    <a:lumMod val="75000"/>
                  </a:srgbClr>
                </a:solidFill>
                <a:cs typeface="Segoe UI" pitchFamily="34" charset="0"/>
              </a:rPr>
              <a:t>Pink = Alkaline Earth Metals</a:t>
            </a:r>
          </a:p>
          <a:p>
            <a:pPr marL="173038" lvl="0" indent="-173038">
              <a:spcBef>
                <a:spcPct val="20000"/>
              </a:spcBef>
              <a:buClr>
                <a:srgbClr val="8931BB">
                  <a:lumMod val="50000"/>
                </a:srgbClr>
              </a:buClr>
              <a:buSzPct val="70000"/>
              <a:buFont typeface="Arial" pitchFamily="34" charset="0"/>
              <a:buChar char="•"/>
              <a:defRPr/>
            </a:pPr>
            <a:r>
              <a:rPr lang="en-US" sz="1200" dirty="0">
                <a:solidFill>
                  <a:srgbClr val="8931BB">
                    <a:lumMod val="75000"/>
                  </a:srgbClr>
                </a:solidFill>
                <a:cs typeface="Segoe UI" pitchFamily="34" charset="0"/>
              </a:rPr>
              <a:t>Blue = Boron Family</a:t>
            </a:r>
          </a:p>
          <a:p>
            <a:pPr marL="173038" lvl="0" indent="-173038">
              <a:spcBef>
                <a:spcPct val="20000"/>
              </a:spcBef>
              <a:buClr>
                <a:srgbClr val="8931BB">
                  <a:lumMod val="50000"/>
                </a:srgbClr>
              </a:buClr>
              <a:buSzPct val="70000"/>
              <a:buFont typeface="Arial" pitchFamily="34" charset="0"/>
              <a:buChar char="•"/>
              <a:defRPr/>
            </a:pPr>
            <a:r>
              <a:rPr lang="en-US" sz="1200" dirty="0">
                <a:solidFill>
                  <a:srgbClr val="8931BB">
                    <a:lumMod val="75000"/>
                  </a:srgbClr>
                </a:solidFill>
                <a:cs typeface="Segoe UI" pitchFamily="34" charset="0"/>
              </a:rPr>
              <a:t>Purple = Carbon Family</a:t>
            </a:r>
          </a:p>
          <a:p>
            <a:pPr lvl="0">
              <a:spcBef>
                <a:spcPct val="20000"/>
              </a:spcBef>
              <a:buClr>
                <a:srgbClr val="8931BB">
                  <a:lumMod val="50000"/>
                </a:srgbClr>
              </a:buClr>
              <a:buSzPct val="70000"/>
              <a:defRPr/>
            </a:pPr>
            <a:r>
              <a:rPr lang="en-US" sz="1200" b="1" dirty="0">
                <a:solidFill>
                  <a:srgbClr val="8931BB">
                    <a:lumMod val="75000"/>
                  </a:srgbClr>
                </a:solidFill>
                <a:cs typeface="Segoe UI" pitchFamily="34" charset="0"/>
              </a:rPr>
              <a:t>Step 9:</a:t>
            </a:r>
            <a:r>
              <a:rPr lang="en-US" sz="1200" dirty="0">
                <a:solidFill>
                  <a:srgbClr val="8931BB">
                    <a:lumMod val="75000"/>
                  </a:srgbClr>
                </a:solidFill>
                <a:cs typeface="Segoe UI" pitchFamily="34" charset="0"/>
              </a:rPr>
              <a:t>  Hang these up on the wall in the appropriate place. </a:t>
            </a:r>
          </a:p>
          <a:p>
            <a:pPr marL="173038" lvl="0" indent="-173038">
              <a:spcBef>
                <a:spcPct val="20000"/>
              </a:spcBef>
              <a:buClr>
                <a:srgbClr val="8931BB">
                  <a:lumMod val="50000"/>
                </a:srgbClr>
              </a:buClr>
              <a:buSzPct val="70000"/>
              <a:buFont typeface="Arial" pitchFamily="34" charset="0"/>
              <a:buChar char="•"/>
              <a:defRPr/>
            </a:pPr>
            <a:r>
              <a:rPr lang="en-US" sz="1200" b="1" dirty="0">
                <a:solidFill>
                  <a:srgbClr val="8931BB">
                    <a:lumMod val="75000"/>
                  </a:srgbClr>
                </a:solidFill>
                <a:cs typeface="Segoe UI" pitchFamily="34" charset="0"/>
              </a:rPr>
              <a:t>Part II: You will be simulating that you have discovered a new element. Once the class’s periodic table has been constructed, use what you learned and what others have researched to create a card for an element in position 113 – 118 that hasn’t been discovered yet. Make up the name and symbol, mass number, properties, uses, and structures. </a:t>
            </a:r>
            <a:endParaRPr lang="en-US" sz="1200" dirty="0">
              <a:solidFill>
                <a:srgbClr val="8931BB">
                  <a:lumMod val="75000"/>
                </a:srgbClr>
              </a:solidFill>
              <a:cs typeface="Segoe UI" pitchFamily="34" charset="0"/>
            </a:endParaRPr>
          </a:p>
        </p:txBody>
      </p:sp>
      <p:sp>
        <p:nvSpPr>
          <p:cNvPr id="4" name="Rectangle 3"/>
          <p:cNvSpPr/>
          <p:nvPr/>
        </p:nvSpPr>
        <p:spPr>
          <a:xfrm>
            <a:off x="4724400" y="4800600"/>
            <a:ext cx="3048000" cy="941388"/>
          </a:xfrm>
          <a:prstGeom prst="rect">
            <a:avLst/>
          </a:prstGeom>
        </p:spPr>
        <p:txBody>
          <a:bodyPr wrap="square">
            <a:spAutoFit/>
          </a:bodyPr>
          <a:lstStyle/>
          <a:p>
            <a:pPr marL="469900" indent="-469900">
              <a:spcBef>
                <a:spcPct val="20000"/>
              </a:spcBef>
              <a:buClr>
                <a:srgbClr val="660000"/>
              </a:buClr>
              <a:buSzPct val="70000"/>
              <a:buFont typeface="Wingdings" pitchFamily="2" charset="2"/>
              <a:buChar char="o"/>
              <a:defRPr/>
            </a:pPr>
            <a:r>
              <a:rPr lang="en-US" sz="1200" kern="0" dirty="0">
                <a:solidFill>
                  <a:srgbClr val="000000"/>
                </a:solidFill>
                <a:latin typeface="Times New Roman"/>
              </a:rPr>
              <a:t>Orange = Nitrogen Family</a:t>
            </a:r>
          </a:p>
          <a:p>
            <a:pPr marL="469900" indent="-469900">
              <a:spcBef>
                <a:spcPct val="20000"/>
              </a:spcBef>
              <a:buClr>
                <a:srgbClr val="660000"/>
              </a:buClr>
              <a:buSzPct val="70000"/>
              <a:buFont typeface="Wingdings" pitchFamily="2" charset="2"/>
              <a:buChar char="o"/>
              <a:defRPr/>
            </a:pPr>
            <a:r>
              <a:rPr lang="en-US" sz="1200" kern="0" dirty="0">
                <a:solidFill>
                  <a:srgbClr val="000000"/>
                </a:solidFill>
                <a:latin typeface="Times New Roman"/>
              </a:rPr>
              <a:t>Red = Oxygen Family</a:t>
            </a:r>
          </a:p>
          <a:p>
            <a:pPr marL="469900" indent="-469900">
              <a:spcBef>
                <a:spcPct val="20000"/>
              </a:spcBef>
              <a:buClr>
                <a:srgbClr val="660000"/>
              </a:buClr>
              <a:buSzPct val="70000"/>
              <a:buFont typeface="Wingdings" pitchFamily="2" charset="2"/>
              <a:buChar char="o"/>
              <a:defRPr/>
            </a:pPr>
            <a:r>
              <a:rPr lang="en-US" sz="1200" kern="0" dirty="0">
                <a:solidFill>
                  <a:srgbClr val="000000"/>
                </a:solidFill>
                <a:latin typeface="Times New Roman"/>
              </a:rPr>
              <a:t>Tan = Halogens Family</a:t>
            </a:r>
          </a:p>
          <a:p>
            <a:pPr marL="469900" indent="-469900">
              <a:spcBef>
                <a:spcPct val="20000"/>
              </a:spcBef>
              <a:buClr>
                <a:srgbClr val="660000"/>
              </a:buClr>
              <a:buSzPct val="70000"/>
              <a:buFont typeface="Wingdings" pitchFamily="2" charset="2"/>
              <a:buChar char="o"/>
              <a:defRPr/>
            </a:pPr>
            <a:r>
              <a:rPr lang="en-US" sz="1200" kern="0" dirty="0">
                <a:solidFill>
                  <a:srgbClr val="000000"/>
                </a:solidFill>
                <a:latin typeface="Times New Roman"/>
              </a:rPr>
              <a:t>Yellow = Nobel Gases </a:t>
            </a:r>
          </a:p>
        </p:txBody>
      </p:sp>
    </p:spTree>
    <p:extLst>
      <p:ext uri="{BB962C8B-B14F-4D97-AF65-F5344CB8AC3E}">
        <p14:creationId xmlns:p14="http://schemas.microsoft.com/office/powerpoint/2010/main" val="126931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763000" cy="5333999"/>
          </a:xfrm>
        </p:spPr>
        <p:txBody>
          <a:bodyPr>
            <a:normAutofit/>
          </a:bodyPr>
          <a:lstStyle/>
          <a:p>
            <a:r>
              <a:rPr lang="en-US" sz="2800" dirty="0" smtClean="0"/>
              <a:t>We’ve discussed the anatomy of an atom and you know what makes one element different than another.</a:t>
            </a:r>
          </a:p>
          <a:p>
            <a:r>
              <a:rPr lang="en-US" sz="2800" dirty="0" smtClean="0"/>
              <a:t>You know how many rings an atom has, where protons, neutrons, and electrons go, and the concept of valence electrons.</a:t>
            </a:r>
          </a:p>
          <a:p>
            <a:r>
              <a:rPr lang="en-US" sz="2800" dirty="0" smtClean="0"/>
              <a:t>Now we will proceed to discuss the elements in further detail and why the periodic table is set up the way it is.</a:t>
            </a:r>
          </a:p>
          <a:p>
            <a:r>
              <a:rPr lang="en-US" sz="3200" dirty="0" smtClean="0"/>
              <a:t>First, know the Periodic Table is based upon </a:t>
            </a:r>
            <a:r>
              <a:rPr lang="en-US" sz="3200" b="1" u="sng" dirty="0" smtClean="0"/>
              <a:t>Periodic Table Law: the table is set up to highlight the pattern of repeating properties.</a:t>
            </a:r>
            <a:endParaRPr lang="en-US" sz="3200" b="1" u="sng" dirty="0"/>
          </a:p>
        </p:txBody>
      </p:sp>
      <p:sp>
        <p:nvSpPr>
          <p:cNvPr id="4" name="Title 3"/>
          <p:cNvSpPr>
            <a:spLocks noGrp="1"/>
          </p:cNvSpPr>
          <p:nvPr>
            <p:ph type="title"/>
          </p:nvPr>
        </p:nvSpPr>
        <p:spPr>
          <a:xfrm>
            <a:off x="126304" y="533400"/>
            <a:ext cx="8229600" cy="639763"/>
          </a:xfrm>
        </p:spPr>
        <p:txBody>
          <a:bodyPr/>
          <a:lstStyle/>
          <a:p>
            <a:r>
              <a:rPr lang="en-US" dirty="0" smtClean="0"/>
              <a:t>Modern Periodic Table Anatomy</a:t>
            </a:r>
            <a:endParaRPr lang="en-US" dirty="0"/>
          </a:p>
        </p:txBody>
      </p:sp>
    </p:spTree>
    <p:extLst>
      <p:ext uri="{BB962C8B-B14F-4D97-AF65-F5344CB8AC3E}">
        <p14:creationId xmlns:p14="http://schemas.microsoft.com/office/powerpoint/2010/main" val="675904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71601"/>
            <a:ext cx="8305800" cy="2438400"/>
          </a:xfrm>
        </p:spPr>
        <p:txBody>
          <a:bodyPr>
            <a:normAutofit/>
          </a:bodyPr>
          <a:lstStyle/>
          <a:p>
            <a:r>
              <a:rPr lang="en-US" sz="3200" dirty="0" smtClean="0"/>
              <a:t>Periodic </a:t>
            </a:r>
            <a:r>
              <a:rPr lang="en-US" sz="3200" dirty="0"/>
              <a:t>means “appearing or occurring at </a:t>
            </a:r>
            <a:r>
              <a:rPr lang="en-US" sz="3200" dirty="0" smtClean="0"/>
              <a:t>regular  and repeating intervals”.</a:t>
            </a:r>
          </a:p>
          <a:p>
            <a:r>
              <a:rPr lang="en-US" sz="3200" dirty="0"/>
              <a:t>As such, </a:t>
            </a:r>
            <a:r>
              <a:rPr lang="en-US" sz="3200" u="sng" dirty="0" smtClean="0"/>
              <a:t>each </a:t>
            </a:r>
            <a:r>
              <a:rPr lang="en-US" sz="3200" u="sng" dirty="0"/>
              <a:t>row in the periodic table of elements is called a </a:t>
            </a:r>
            <a:r>
              <a:rPr lang="en-US" sz="3200" u="sng" dirty="0" smtClean="0">
                <a:solidFill>
                  <a:srgbClr val="FF0000"/>
                </a:solidFill>
              </a:rPr>
              <a:t>period.</a:t>
            </a:r>
          </a:p>
          <a:p>
            <a:endParaRPr lang="en-US" sz="3200" u="sng" dirty="0">
              <a:solidFill>
                <a:srgbClr val="FF0000"/>
              </a:solidFill>
            </a:endParaRPr>
          </a:p>
          <a:p>
            <a:endParaRPr lang="en-US" sz="3200" dirty="0"/>
          </a:p>
        </p:txBody>
      </p:sp>
      <p:sp>
        <p:nvSpPr>
          <p:cNvPr id="4" name="Title 3"/>
          <p:cNvSpPr>
            <a:spLocks noGrp="1"/>
          </p:cNvSpPr>
          <p:nvPr>
            <p:ph type="title"/>
          </p:nvPr>
        </p:nvSpPr>
        <p:spPr>
          <a:xfrm>
            <a:off x="126304" y="533400"/>
            <a:ext cx="8229600" cy="639763"/>
          </a:xfrm>
        </p:spPr>
        <p:txBody>
          <a:bodyPr/>
          <a:lstStyle/>
          <a:p>
            <a:r>
              <a:rPr lang="en-US" dirty="0" smtClean="0"/>
              <a:t>Periodic Table: Nomenclature</a:t>
            </a:r>
            <a:endParaRPr lang="en-US" dirty="0"/>
          </a:p>
        </p:txBody>
      </p:sp>
      <p:pic>
        <p:nvPicPr>
          <p:cNvPr id="3" name="Picture 2"/>
          <p:cNvPicPr>
            <a:picLocks noChangeAspect="1"/>
          </p:cNvPicPr>
          <p:nvPr/>
        </p:nvPicPr>
        <p:blipFill>
          <a:blip r:embed="rId2"/>
          <a:stretch>
            <a:fillRect/>
          </a:stretch>
        </p:blipFill>
        <p:spPr>
          <a:xfrm>
            <a:off x="3429000" y="3352800"/>
            <a:ext cx="5480779" cy="3286029"/>
          </a:xfrm>
          <a:prstGeom prst="rect">
            <a:avLst/>
          </a:prstGeom>
        </p:spPr>
      </p:pic>
      <p:sp>
        <p:nvSpPr>
          <p:cNvPr id="5" name="Right Arrow 4"/>
          <p:cNvSpPr/>
          <p:nvPr/>
        </p:nvSpPr>
        <p:spPr>
          <a:xfrm>
            <a:off x="1398759" y="3418375"/>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1</a:t>
            </a:r>
            <a:endParaRPr lang="en-US" sz="2400" b="1" dirty="0">
              <a:solidFill>
                <a:sysClr val="windowText" lastClr="000000"/>
              </a:solidFill>
            </a:endParaRPr>
          </a:p>
        </p:txBody>
      </p:sp>
      <p:sp>
        <p:nvSpPr>
          <p:cNvPr id="6" name="Right Arrow 5"/>
          <p:cNvSpPr/>
          <p:nvPr/>
        </p:nvSpPr>
        <p:spPr>
          <a:xfrm>
            <a:off x="1395334" y="3776092"/>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2</a:t>
            </a:r>
            <a:endParaRPr lang="en-US" sz="2400" b="1" dirty="0">
              <a:solidFill>
                <a:sysClr val="windowText" lastClr="000000"/>
              </a:solidFill>
            </a:endParaRPr>
          </a:p>
        </p:txBody>
      </p:sp>
      <p:sp>
        <p:nvSpPr>
          <p:cNvPr id="7" name="Right Arrow 6"/>
          <p:cNvSpPr/>
          <p:nvPr/>
        </p:nvSpPr>
        <p:spPr>
          <a:xfrm>
            <a:off x="1395334" y="4077383"/>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3</a:t>
            </a:r>
            <a:endParaRPr lang="en-US" sz="2400" b="1" dirty="0">
              <a:solidFill>
                <a:sysClr val="windowText" lastClr="000000"/>
              </a:solidFill>
            </a:endParaRPr>
          </a:p>
        </p:txBody>
      </p:sp>
      <p:sp>
        <p:nvSpPr>
          <p:cNvPr id="8" name="Right Arrow 7"/>
          <p:cNvSpPr/>
          <p:nvPr/>
        </p:nvSpPr>
        <p:spPr>
          <a:xfrm>
            <a:off x="1395334" y="4363684"/>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4</a:t>
            </a:r>
            <a:endParaRPr lang="en-US" sz="2400" b="1" dirty="0">
              <a:solidFill>
                <a:sysClr val="windowText" lastClr="000000"/>
              </a:solidFill>
            </a:endParaRPr>
          </a:p>
        </p:txBody>
      </p:sp>
      <p:sp>
        <p:nvSpPr>
          <p:cNvPr id="9" name="Right Arrow 8"/>
          <p:cNvSpPr/>
          <p:nvPr/>
        </p:nvSpPr>
        <p:spPr>
          <a:xfrm>
            <a:off x="1395334" y="4646456"/>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5</a:t>
            </a:r>
            <a:endParaRPr lang="en-US" sz="2400" b="1" dirty="0">
              <a:solidFill>
                <a:sysClr val="windowText" lastClr="000000"/>
              </a:solidFill>
            </a:endParaRPr>
          </a:p>
        </p:txBody>
      </p:sp>
      <p:sp>
        <p:nvSpPr>
          <p:cNvPr id="10" name="Right Arrow 9"/>
          <p:cNvSpPr/>
          <p:nvPr/>
        </p:nvSpPr>
        <p:spPr>
          <a:xfrm>
            <a:off x="1400330" y="4948863"/>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6</a:t>
            </a:r>
            <a:endParaRPr lang="en-US" sz="2400" b="1" dirty="0">
              <a:solidFill>
                <a:sysClr val="windowText" lastClr="000000"/>
              </a:solidFill>
            </a:endParaRPr>
          </a:p>
        </p:txBody>
      </p:sp>
      <p:sp>
        <p:nvSpPr>
          <p:cNvPr id="11" name="Right Arrow 10"/>
          <p:cNvSpPr/>
          <p:nvPr/>
        </p:nvSpPr>
        <p:spPr>
          <a:xfrm>
            <a:off x="1400330" y="5237241"/>
            <a:ext cx="2057400" cy="6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Period 7</a:t>
            </a:r>
            <a:endParaRPr lang="en-US" sz="2400" b="1" dirty="0">
              <a:solidFill>
                <a:sysClr val="windowText" lastClr="000000"/>
              </a:solidFill>
            </a:endParaRPr>
          </a:p>
        </p:txBody>
      </p:sp>
    </p:spTree>
    <p:extLst>
      <p:ext uri="{BB962C8B-B14F-4D97-AF65-F5344CB8AC3E}">
        <p14:creationId xmlns:p14="http://schemas.microsoft.com/office/powerpoint/2010/main" val="15017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73162"/>
            <a:ext cx="3810000" cy="5532438"/>
          </a:xfrm>
        </p:spPr>
        <p:txBody>
          <a:bodyPr>
            <a:normAutofit fontScale="85000" lnSpcReduction="10000"/>
          </a:bodyPr>
          <a:lstStyle/>
          <a:p>
            <a:r>
              <a:rPr lang="en-US" sz="2800" dirty="0" smtClean="0"/>
              <a:t>Periods in the Periodic Table are stacked on top of each other in such a way so that </a:t>
            </a:r>
            <a:r>
              <a:rPr lang="en-US" sz="2800" u="sng" dirty="0" smtClean="0"/>
              <a:t>elements align up and down with other elements that display similar properties, forming groups.</a:t>
            </a:r>
          </a:p>
          <a:p>
            <a:r>
              <a:rPr lang="en-US" sz="2800" b="1" u="sng" dirty="0" smtClean="0"/>
              <a:t>There are 18 official groups of elements.</a:t>
            </a:r>
          </a:p>
          <a:p>
            <a:r>
              <a:rPr lang="en-US" sz="2800" b="1" u="sng" dirty="0" smtClean="0"/>
              <a:t>Groups </a:t>
            </a:r>
            <a:r>
              <a:rPr lang="en-US" sz="2800" dirty="0" smtClean="0"/>
              <a:t>are now known to </a:t>
            </a:r>
            <a:r>
              <a:rPr lang="en-US" sz="2800" b="1" u="sng" dirty="0" smtClean="0"/>
              <a:t>have similar properties because they have similar valence shells.</a:t>
            </a:r>
          </a:p>
          <a:p>
            <a:endParaRPr lang="en-US" sz="2800" dirty="0"/>
          </a:p>
        </p:txBody>
      </p:sp>
      <p:sp>
        <p:nvSpPr>
          <p:cNvPr id="4" name="Title 3"/>
          <p:cNvSpPr>
            <a:spLocks noGrp="1"/>
          </p:cNvSpPr>
          <p:nvPr>
            <p:ph type="title"/>
          </p:nvPr>
        </p:nvSpPr>
        <p:spPr>
          <a:xfrm>
            <a:off x="126304" y="533400"/>
            <a:ext cx="8229600" cy="639763"/>
          </a:xfrm>
        </p:spPr>
        <p:txBody>
          <a:bodyPr/>
          <a:lstStyle/>
          <a:p>
            <a:r>
              <a:rPr lang="en-US" dirty="0" smtClean="0"/>
              <a:t>Periodic Table: Nomenclature</a:t>
            </a:r>
            <a:endParaRPr lang="en-US" dirty="0"/>
          </a:p>
        </p:txBody>
      </p:sp>
      <p:pic>
        <p:nvPicPr>
          <p:cNvPr id="9" name="Picture 8"/>
          <p:cNvPicPr>
            <a:picLocks noChangeAspect="1"/>
          </p:cNvPicPr>
          <p:nvPr/>
        </p:nvPicPr>
        <p:blipFill>
          <a:blip r:embed="rId2"/>
          <a:stretch>
            <a:fillRect/>
          </a:stretch>
        </p:blipFill>
        <p:spPr>
          <a:xfrm>
            <a:off x="3639487" y="2057400"/>
            <a:ext cx="5480779" cy="3286029"/>
          </a:xfrm>
          <a:prstGeom prst="rect">
            <a:avLst/>
          </a:prstGeom>
        </p:spPr>
      </p:pic>
    </p:spTree>
    <p:extLst>
      <p:ext uri="{BB962C8B-B14F-4D97-AF65-F5344CB8AC3E}">
        <p14:creationId xmlns:p14="http://schemas.microsoft.com/office/powerpoint/2010/main" val="3510934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305800" cy="5562600"/>
          </a:xfrm>
        </p:spPr>
        <p:txBody>
          <a:bodyPr>
            <a:normAutofit fontScale="85000" lnSpcReduction="10000"/>
          </a:bodyPr>
          <a:lstStyle/>
          <a:p>
            <a:r>
              <a:rPr lang="en-US" sz="2800" u="sng" dirty="0" smtClean="0"/>
              <a:t>These 18 groups are broken down into what are known as the 11 </a:t>
            </a:r>
            <a:r>
              <a:rPr lang="en-US" sz="2800" u="sng" dirty="0" smtClean="0">
                <a:solidFill>
                  <a:srgbClr val="FF0000"/>
                </a:solidFill>
              </a:rPr>
              <a:t>Representative Groups</a:t>
            </a:r>
            <a:r>
              <a:rPr lang="en-US" sz="2800" dirty="0" smtClean="0"/>
              <a:t>.</a:t>
            </a:r>
          </a:p>
          <a:p>
            <a:r>
              <a:rPr lang="en-US" sz="2800" dirty="0" smtClean="0"/>
              <a:t>These are:</a:t>
            </a:r>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r>
              <a:rPr lang="en-US" sz="2800" dirty="0" smtClean="0"/>
              <a:t>The highlighted groups are the ones you are responsible for researching and knowing.</a:t>
            </a:r>
          </a:p>
        </p:txBody>
      </p:sp>
      <p:sp>
        <p:nvSpPr>
          <p:cNvPr id="4" name="Title 3"/>
          <p:cNvSpPr>
            <a:spLocks noGrp="1"/>
          </p:cNvSpPr>
          <p:nvPr>
            <p:ph type="title"/>
          </p:nvPr>
        </p:nvSpPr>
        <p:spPr>
          <a:xfrm>
            <a:off x="126304" y="533400"/>
            <a:ext cx="8331896" cy="639763"/>
          </a:xfrm>
        </p:spPr>
        <p:txBody>
          <a:bodyPr/>
          <a:lstStyle/>
          <a:p>
            <a:r>
              <a:rPr lang="en-US" dirty="0" smtClean="0"/>
              <a:t>Periodic Table: Groups of Groups </a:t>
            </a:r>
            <a:endParaRPr lang="en-US" dirty="0"/>
          </a:p>
        </p:txBody>
      </p:sp>
      <p:sp>
        <p:nvSpPr>
          <p:cNvPr id="3" name="Rectangle 2"/>
          <p:cNvSpPr/>
          <p:nvPr/>
        </p:nvSpPr>
        <p:spPr>
          <a:xfrm>
            <a:off x="152400" y="2590800"/>
            <a:ext cx="8534400" cy="3810000"/>
          </a:xfrm>
          <a:prstGeom prst="rect">
            <a:avLst/>
          </a:prstGeom>
        </p:spPr>
        <p:txBody>
          <a:bodyPr wrap="square" numCol="2">
            <a:noAutofit/>
          </a:bodyPr>
          <a:lstStyle/>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Alkali Metals</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Alkaline Earth Metals</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Transition  Elements</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Lanthanides Group </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Actinides Group</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Boron Group</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Carbon Group</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Oxygen Group</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Nitrogen Group</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Halogens</a:t>
            </a:r>
          </a:p>
          <a:p>
            <a:pPr marL="457200" lvl="0" indent="-457200">
              <a:lnSpc>
                <a:spcPts val="2600"/>
              </a:lnSpc>
              <a:spcBef>
                <a:spcPct val="20000"/>
              </a:spcBef>
              <a:buClr>
                <a:srgbClr val="8931BB">
                  <a:lumMod val="50000"/>
                </a:srgbClr>
              </a:buClr>
              <a:buSzPct val="70000"/>
              <a:buFont typeface="+mj-lt"/>
              <a:buAutoNum type="arabicPeriod"/>
            </a:pPr>
            <a:r>
              <a:rPr lang="en-US" sz="3200" dirty="0">
                <a:solidFill>
                  <a:srgbClr val="8931BB">
                    <a:lumMod val="75000"/>
                  </a:srgbClr>
                </a:solidFill>
                <a:cs typeface="Segoe UI" pitchFamily="34" charset="0"/>
              </a:rPr>
              <a:t>The Nobel Gasses</a:t>
            </a:r>
          </a:p>
        </p:txBody>
      </p:sp>
    </p:spTree>
    <p:extLst>
      <p:ext uri="{BB962C8B-B14F-4D97-AF65-F5344CB8AC3E}">
        <p14:creationId xmlns:p14="http://schemas.microsoft.com/office/powerpoint/2010/main" val="267110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7200000" s="0" l="0"/>
                                      </p:by>
                                    </p:animClr>
                                    <p:animClr clrSpc="hsl" dir="cw">
                                      <p:cBhvr>
                                        <p:cTn id="7" dur="500" fill="hold"/>
                                        <p:tgtEl>
                                          <p:spTgt spid="3">
                                            <p:txEl>
                                              <p:pRg st="0" end="0"/>
                                            </p:txEl>
                                          </p:spTgt>
                                        </p:tgtEl>
                                        <p:attrNameLst>
                                          <p:attrName>fillcolor</p:attrName>
                                        </p:attrNameLst>
                                      </p:cBhvr>
                                      <p:by>
                                        <p:hsl h="7200000" s="0" l="0"/>
                                      </p:by>
                                    </p:animClr>
                                    <p:animClr clrSpc="hsl" dir="cw">
                                      <p:cBhvr>
                                        <p:cTn id="8" dur="500" fill="hold"/>
                                        <p:tgtEl>
                                          <p:spTgt spid="3">
                                            <p:txEl>
                                              <p:pRg st="0" end="0"/>
                                            </p:txEl>
                                          </p:spTgt>
                                        </p:tgtEl>
                                        <p:attrNameLst>
                                          <p:attrName>stroke.color</p:attrName>
                                        </p:attrNameLst>
                                      </p:cBhvr>
                                      <p:by>
                                        <p:hsl h="7200000" s="0" l="0"/>
                                      </p:by>
                                    </p:animClr>
                                    <p:set>
                                      <p:cBhvr>
                                        <p:cTn id="9" dur="500" fill="hold"/>
                                        <p:tgtEl>
                                          <p:spTgt spid="3">
                                            <p:txEl>
                                              <p:pRg st="0" end="0"/>
                                            </p:txEl>
                                          </p:spTgt>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7200000" s="0" l="0"/>
                                      </p:by>
                                    </p:animClr>
                                    <p:animClr clrSpc="hsl" dir="cw">
                                      <p:cBhvr>
                                        <p:cTn id="12" dur="500" fill="hold"/>
                                        <p:tgtEl>
                                          <p:spTgt spid="3">
                                            <p:txEl>
                                              <p:pRg st="1" end="1"/>
                                            </p:txEl>
                                          </p:spTgt>
                                        </p:tgtEl>
                                        <p:attrNameLst>
                                          <p:attrName>fillcolor</p:attrName>
                                        </p:attrNameLst>
                                      </p:cBhvr>
                                      <p:by>
                                        <p:hsl h="7200000" s="0" l="0"/>
                                      </p:by>
                                    </p:animClr>
                                    <p:animClr clrSpc="hsl" dir="cw">
                                      <p:cBhvr>
                                        <p:cTn id="13" dur="500" fill="hold"/>
                                        <p:tgtEl>
                                          <p:spTgt spid="3">
                                            <p:txEl>
                                              <p:pRg st="1" end="1"/>
                                            </p:txEl>
                                          </p:spTgt>
                                        </p:tgtEl>
                                        <p:attrNameLst>
                                          <p:attrName>stroke.color</p:attrName>
                                        </p:attrNameLst>
                                      </p:cBhvr>
                                      <p:by>
                                        <p:hsl h="7200000" s="0" l="0"/>
                                      </p:by>
                                    </p:animClr>
                                    <p:set>
                                      <p:cBhvr>
                                        <p:cTn id="14" dur="500" fill="hold"/>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1" presetClass="emph" presetSubtype="0" fill="hold" nodeType="clickEffect">
                                  <p:stCondLst>
                                    <p:cond delay="0"/>
                                  </p:stCondLst>
                                  <p:childTnLst>
                                    <p:animClr clrSpc="hsl" dir="cw">
                                      <p:cBhvr override="childStyle">
                                        <p:cTn id="18" dur="500" fill="hold"/>
                                        <p:tgtEl>
                                          <p:spTgt spid="3">
                                            <p:txEl>
                                              <p:pRg st="5" end="5"/>
                                            </p:txEl>
                                          </p:spTgt>
                                        </p:tgtEl>
                                        <p:attrNameLst>
                                          <p:attrName>style.color</p:attrName>
                                        </p:attrNameLst>
                                      </p:cBhvr>
                                      <p:by>
                                        <p:hsl h="7200000" s="0" l="0"/>
                                      </p:by>
                                    </p:animClr>
                                    <p:animClr clrSpc="hsl" dir="cw">
                                      <p:cBhvr>
                                        <p:cTn id="19" dur="500" fill="hold"/>
                                        <p:tgtEl>
                                          <p:spTgt spid="3">
                                            <p:txEl>
                                              <p:pRg st="5" end="5"/>
                                            </p:txEl>
                                          </p:spTgt>
                                        </p:tgtEl>
                                        <p:attrNameLst>
                                          <p:attrName>fillcolor</p:attrName>
                                        </p:attrNameLst>
                                      </p:cBhvr>
                                      <p:by>
                                        <p:hsl h="7200000" s="0" l="0"/>
                                      </p:by>
                                    </p:animClr>
                                    <p:animClr clrSpc="hsl" dir="cw">
                                      <p:cBhvr>
                                        <p:cTn id="20" dur="500" fill="hold"/>
                                        <p:tgtEl>
                                          <p:spTgt spid="3">
                                            <p:txEl>
                                              <p:pRg st="5" end="5"/>
                                            </p:txEl>
                                          </p:spTgt>
                                        </p:tgtEl>
                                        <p:attrNameLst>
                                          <p:attrName>stroke.color</p:attrName>
                                        </p:attrNameLst>
                                      </p:cBhvr>
                                      <p:by>
                                        <p:hsl h="7200000" s="0" l="0"/>
                                      </p:by>
                                    </p:animClr>
                                    <p:set>
                                      <p:cBhvr>
                                        <p:cTn id="21" dur="500" fill="hold"/>
                                        <p:tgtEl>
                                          <p:spTgt spid="3">
                                            <p:txEl>
                                              <p:pRg st="5" end="5"/>
                                            </p:txEl>
                                          </p:spTgt>
                                        </p:tgtEl>
                                        <p:attrNameLst>
                                          <p:attrName>fill.type</p:attrName>
                                        </p:attrNameLst>
                                      </p:cBhvr>
                                      <p:to>
                                        <p:strVal val="solid"/>
                                      </p:to>
                                    </p:set>
                                  </p:childTnLst>
                                </p:cTn>
                              </p:par>
                              <p:par>
                                <p:cTn id="22" presetID="21" presetClass="emph" presetSubtype="0" fill="hold" nodeType="withEffect">
                                  <p:stCondLst>
                                    <p:cond delay="0"/>
                                  </p:stCondLst>
                                  <p:childTnLst>
                                    <p:animClr clrSpc="hsl" dir="cw">
                                      <p:cBhvr override="childStyle">
                                        <p:cTn id="23" dur="500" fill="hold"/>
                                        <p:tgtEl>
                                          <p:spTgt spid="3">
                                            <p:txEl>
                                              <p:pRg st="6" end="6"/>
                                            </p:txEl>
                                          </p:spTgt>
                                        </p:tgtEl>
                                        <p:attrNameLst>
                                          <p:attrName>style.color</p:attrName>
                                        </p:attrNameLst>
                                      </p:cBhvr>
                                      <p:by>
                                        <p:hsl h="7200000" s="0" l="0"/>
                                      </p:by>
                                    </p:animClr>
                                    <p:animClr clrSpc="hsl" dir="cw">
                                      <p:cBhvr>
                                        <p:cTn id="24" dur="500" fill="hold"/>
                                        <p:tgtEl>
                                          <p:spTgt spid="3">
                                            <p:txEl>
                                              <p:pRg st="6" end="6"/>
                                            </p:txEl>
                                          </p:spTgt>
                                        </p:tgtEl>
                                        <p:attrNameLst>
                                          <p:attrName>fillcolor</p:attrName>
                                        </p:attrNameLst>
                                      </p:cBhvr>
                                      <p:by>
                                        <p:hsl h="7200000" s="0" l="0"/>
                                      </p:by>
                                    </p:animClr>
                                    <p:animClr clrSpc="hsl" dir="cw">
                                      <p:cBhvr>
                                        <p:cTn id="25" dur="500" fill="hold"/>
                                        <p:tgtEl>
                                          <p:spTgt spid="3">
                                            <p:txEl>
                                              <p:pRg st="6" end="6"/>
                                            </p:txEl>
                                          </p:spTgt>
                                        </p:tgtEl>
                                        <p:attrNameLst>
                                          <p:attrName>stroke.color</p:attrName>
                                        </p:attrNameLst>
                                      </p:cBhvr>
                                      <p:by>
                                        <p:hsl h="7200000" s="0" l="0"/>
                                      </p:by>
                                    </p:animClr>
                                    <p:set>
                                      <p:cBhvr>
                                        <p:cTn id="26" dur="500" fill="hold"/>
                                        <p:tgtEl>
                                          <p:spTgt spid="3">
                                            <p:txEl>
                                              <p:pRg st="6" end="6"/>
                                            </p:txEl>
                                          </p:spTgt>
                                        </p:tgtEl>
                                        <p:attrNameLst>
                                          <p:attrName>fill.type</p:attrName>
                                        </p:attrNameLst>
                                      </p:cBhvr>
                                      <p:to>
                                        <p:strVal val="solid"/>
                                      </p:to>
                                    </p:set>
                                  </p:childTnLst>
                                </p:cTn>
                              </p:par>
                              <p:par>
                                <p:cTn id="27" presetID="21" presetClass="emph" presetSubtype="0" fill="hold" nodeType="withEffect">
                                  <p:stCondLst>
                                    <p:cond delay="0"/>
                                  </p:stCondLst>
                                  <p:childTnLst>
                                    <p:animClr clrSpc="hsl" dir="cw">
                                      <p:cBhvr override="childStyle">
                                        <p:cTn id="28" dur="500" fill="hold"/>
                                        <p:tgtEl>
                                          <p:spTgt spid="3">
                                            <p:txEl>
                                              <p:pRg st="7" end="7"/>
                                            </p:txEl>
                                          </p:spTgt>
                                        </p:tgtEl>
                                        <p:attrNameLst>
                                          <p:attrName>style.color</p:attrName>
                                        </p:attrNameLst>
                                      </p:cBhvr>
                                      <p:by>
                                        <p:hsl h="7200000" s="0" l="0"/>
                                      </p:by>
                                    </p:animClr>
                                    <p:animClr clrSpc="hsl" dir="cw">
                                      <p:cBhvr>
                                        <p:cTn id="29" dur="500" fill="hold"/>
                                        <p:tgtEl>
                                          <p:spTgt spid="3">
                                            <p:txEl>
                                              <p:pRg st="7" end="7"/>
                                            </p:txEl>
                                          </p:spTgt>
                                        </p:tgtEl>
                                        <p:attrNameLst>
                                          <p:attrName>fillcolor</p:attrName>
                                        </p:attrNameLst>
                                      </p:cBhvr>
                                      <p:by>
                                        <p:hsl h="7200000" s="0" l="0"/>
                                      </p:by>
                                    </p:animClr>
                                    <p:animClr clrSpc="hsl" dir="cw">
                                      <p:cBhvr>
                                        <p:cTn id="30" dur="500" fill="hold"/>
                                        <p:tgtEl>
                                          <p:spTgt spid="3">
                                            <p:txEl>
                                              <p:pRg st="7" end="7"/>
                                            </p:txEl>
                                          </p:spTgt>
                                        </p:tgtEl>
                                        <p:attrNameLst>
                                          <p:attrName>stroke.color</p:attrName>
                                        </p:attrNameLst>
                                      </p:cBhvr>
                                      <p:by>
                                        <p:hsl h="7200000" s="0" l="0"/>
                                      </p:by>
                                    </p:animClr>
                                    <p:set>
                                      <p:cBhvr>
                                        <p:cTn id="31" dur="500" fill="hold"/>
                                        <p:tgtEl>
                                          <p:spTgt spid="3">
                                            <p:txEl>
                                              <p:pRg st="7" end="7"/>
                                            </p:txEl>
                                          </p:spTgt>
                                        </p:tgtEl>
                                        <p:attrNameLst>
                                          <p:attrName>fill.type</p:attrName>
                                        </p:attrNameLst>
                                      </p:cBhvr>
                                      <p:to>
                                        <p:strVal val="solid"/>
                                      </p:to>
                                    </p:set>
                                  </p:childTnLst>
                                </p:cTn>
                              </p:par>
                              <p:par>
                                <p:cTn id="32" presetID="21" presetClass="emph" presetSubtype="0" fill="hold" nodeType="withEffect">
                                  <p:stCondLst>
                                    <p:cond delay="0"/>
                                  </p:stCondLst>
                                  <p:childTnLst>
                                    <p:animClr clrSpc="hsl" dir="cw">
                                      <p:cBhvr override="childStyle">
                                        <p:cTn id="33" dur="500" fill="hold"/>
                                        <p:tgtEl>
                                          <p:spTgt spid="3">
                                            <p:txEl>
                                              <p:pRg st="8" end="8"/>
                                            </p:txEl>
                                          </p:spTgt>
                                        </p:tgtEl>
                                        <p:attrNameLst>
                                          <p:attrName>style.color</p:attrName>
                                        </p:attrNameLst>
                                      </p:cBhvr>
                                      <p:by>
                                        <p:hsl h="7200000" s="0" l="0"/>
                                      </p:by>
                                    </p:animClr>
                                    <p:animClr clrSpc="hsl" dir="cw">
                                      <p:cBhvr>
                                        <p:cTn id="34" dur="500" fill="hold"/>
                                        <p:tgtEl>
                                          <p:spTgt spid="3">
                                            <p:txEl>
                                              <p:pRg st="8" end="8"/>
                                            </p:txEl>
                                          </p:spTgt>
                                        </p:tgtEl>
                                        <p:attrNameLst>
                                          <p:attrName>fillcolor</p:attrName>
                                        </p:attrNameLst>
                                      </p:cBhvr>
                                      <p:by>
                                        <p:hsl h="7200000" s="0" l="0"/>
                                      </p:by>
                                    </p:animClr>
                                    <p:animClr clrSpc="hsl" dir="cw">
                                      <p:cBhvr>
                                        <p:cTn id="35" dur="500" fill="hold"/>
                                        <p:tgtEl>
                                          <p:spTgt spid="3">
                                            <p:txEl>
                                              <p:pRg st="8" end="8"/>
                                            </p:txEl>
                                          </p:spTgt>
                                        </p:tgtEl>
                                        <p:attrNameLst>
                                          <p:attrName>stroke.color</p:attrName>
                                        </p:attrNameLst>
                                      </p:cBhvr>
                                      <p:by>
                                        <p:hsl h="7200000" s="0" l="0"/>
                                      </p:by>
                                    </p:animClr>
                                    <p:set>
                                      <p:cBhvr>
                                        <p:cTn id="36" dur="500" fill="hold"/>
                                        <p:tgtEl>
                                          <p:spTgt spid="3">
                                            <p:txEl>
                                              <p:pRg st="8" end="8"/>
                                            </p:txEl>
                                          </p:spTgt>
                                        </p:tgtEl>
                                        <p:attrNameLst>
                                          <p:attrName>fill.type</p:attrName>
                                        </p:attrNameLst>
                                      </p:cBhvr>
                                      <p:to>
                                        <p:strVal val="solid"/>
                                      </p:to>
                                    </p:set>
                                  </p:childTnLst>
                                </p:cTn>
                              </p:par>
                              <p:par>
                                <p:cTn id="37" presetID="21" presetClass="emph" presetSubtype="0" fill="hold" nodeType="withEffect">
                                  <p:stCondLst>
                                    <p:cond delay="0"/>
                                  </p:stCondLst>
                                  <p:childTnLst>
                                    <p:animClr clrSpc="hsl" dir="cw">
                                      <p:cBhvr override="childStyle">
                                        <p:cTn id="38" dur="500" fill="hold"/>
                                        <p:tgtEl>
                                          <p:spTgt spid="3">
                                            <p:txEl>
                                              <p:pRg st="9" end="9"/>
                                            </p:txEl>
                                          </p:spTgt>
                                        </p:tgtEl>
                                        <p:attrNameLst>
                                          <p:attrName>style.color</p:attrName>
                                        </p:attrNameLst>
                                      </p:cBhvr>
                                      <p:by>
                                        <p:hsl h="7200000" s="0" l="0"/>
                                      </p:by>
                                    </p:animClr>
                                    <p:animClr clrSpc="hsl" dir="cw">
                                      <p:cBhvr>
                                        <p:cTn id="39" dur="500" fill="hold"/>
                                        <p:tgtEl>
                                          <p:spTgt spid="3">
                                            <p:txEl>
                                              <p:pRg st="9" end="9"/>
                                            </p:txEl>
                                          </p:spTgt>
                                        </p:tgtEl>
                                        <p:attrNameLst>
                                          <p:attrName>fillcolor</p:attrName>
                                        </p:attrNameLst>
                                      </p:cBhvr>
                                      <p:by>
                                        <p:hsl h="7200000" s="0" l="0"/>
                                      </p:by>
                                    </p:animClr>
                                    <p:animClr clrSpc="hsl" dir="cw">
                                      <p:cBhvr>
                                        <p:cTn id="40" dur="500" fill="hold"/>
                                        <p:tgtEl>
                                          <p:spTgt spid="3">
                                            <p:txEl>
                                              <p:pRg st="9" end="9"/>
                                            </p:txEl>
                                          </p:spTgt>
                                        </p:tgtEl>
                                        <p:attrNameLst>
                                          <p:attrName>stroke.color</p:attrName>
                                        </p:attrNameLst>
                                      </p:cBhvr>
                                      <p:by>
                                        <p:hsl h="7200000" s="0" l="0"/>
                                      </p:by>
                                    </p:animClr>
                                    <p:set>
                                      <p:cBhvr>
                                        <p:cTn id="41" dur="500" fill="hold"/>
                                        <p:tgtEl>
                                          <p:spTgt spid="3">
                                            <p:txEl>
                                              <p:pRg st="9" end="9"/>
                                            </p:txEl>
                                          </p:spTgt>
                                        </p:tgtEl>
                                        <p:attrNameLst>
                                          <p:attrName>fill.type</p:attrName>
                                        </p:attrNameLst>
                                      </p:cBhvr>
                                      <p:to>
                                        <p:strVal val="solid"/>
                                      </p:to>
                                    </p:set>
                                  </p:childTnLst>
                                </p:cTn>
                              </p:par>
                              <p:par>
                                <p:cTn id="42" presetID="21" presetClass="emph" presetSubtype="0" fill="hold" nodeType="withEffect">
                                  <p:stCondLst>
                                    <p:cond delay="0"/>
                                  </p:stCondLst>
                                  <p:childTnLst>
                                    <p:animClr clrSpc="hsl" dir="cw">
                                      <p:cBhvr override="childStyle">
                                        <p:cTn id="43" dur="500" fill="hold"/>
                                        <p:tgtEl>
                                          <p:spTgt spid="3">
                                            <p:txEl>
                                              <p:pRg st="10" end="10"/>
                                            </p:txEl>
                                          </p:spTgt>
                                        </p:tgtEl>
                                        <p:attrNameLst>
                                          <p:attrName>style.color</p:attrName>
                                        </p:attrNameLst>
                                      </p:cBhvr>
                                      <p:by>
                                        <p:hsl h="7200000" s="0" l="0"/>
                                      </p:by>
                                    </p:animClr>
                                    <p:animClr clrSpc="hsl" dir="cw">
                                      <p:cBhvr>
                                        <p:cTn id="44" dur="500" fill="hold"/>
                                        <p:tgtEl>
                                          <p:spTgt spid="3">
                                            <p:txEl>
                                              <p:pRg st="10" end="10"/>
                                            </p:txEl>
                                          </p:spTgt>
                                        </p:tgtEl>
                                        <p:attrNameLst>
                                          <p:attrName>fillcolor</p:attrName>
                                        </p:attrNameLst>
                                      </p:cBhvr>
                                      <p:by>
                                        <p:hsl h="7200000" s="0" l="0"/>
                                      </p:by>
                                    </p:animClr>
                                    <p:animClr clrSpc="hsl" dir="cw">
                                      <p:cBhvr>
                                        <p:cTn id="45" dur="500" fill="hold"/>
                                        <p:tgtEl>
                                          <p:spTgt spid="3">
                                            <p:txEl>
                                              <p:pRg st="10" end="10"/>
                                            </p:txEl>
                                          </p:spTgt>
                                        </p:tgtEl>
                                        <p:attrNameLst>
                                          <p:attrName>stroke.color</p:attrName>
                                        </p:attrNameLst>
                                      </p:cBhvr>
                                      <p:by>
                                        <p:hsl h="7200000" s="0" l="0"/>
                                      </p:by>
                                    </p:animClr>
                                    <p:set>
                                      <p:cBhvr>
                                        <p:cTn id="46" dur="500" fill="hold"/>
                                        <p:tgtEl>
                                          <p:spTgt spid="3">
                                            <p:txEl>
                                              <p:pRg st="10" end="10"/>
                                            </p:tx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1" presetClass="emph" presetSubtype="0" fill="hold" nodeType="clickEffect">
                                  <p:stCondLst>
                                    <p:cond delay="0"/>
                                  </p:stCondLst>
                                  <p:childTnLst>
                                    <p:animClr clrSpc="hsl" dir="cw">
                                      <p:cBhvr override="childStyle">
                                        <p:cTn id="50" dur="500" fill="hold"/>
                                        <p:tgtEl>
                                          <p:spTgt spid="2">
                                            <p:txEl>
                                              <p:pRg st="11" end="11"/>
                                            </p:txEl>
                                          </p:spTgt>
                                        </p:tgtEl>
                                        <p:attrNameLst>
                                          <p:attrName>style.color</p:attrName>
                                        </p:attrNameLst>
                                      </p:cBhvr>
                                      <p:by>
                                        <p:hsl h="7200000" s="0" l="0"/>
                                      </p:by>
                                    </p:animClr>
                                    <p:animClr clrSpc="hsl" dir="cw">
                                      <p:cBhvr>
                                        <p:cTn id="51" dur="500" fill="hold"/>
                                        <p:tgtEl>
                                          <p:spTgt spid="2">
                                            <p:txEl>
                                              <p:pRg st="11" end="11"/>
                                            </p:txEl>
                                          </p:spTgt>
                                        </p:tgtEl>
                                        <p:attrNameLst>
                                          <p:attrName>fillcolor</p:attrName>
                                        </p:attrNameLst>
                                      </p:cBhvr>
                                      <p:by>
                                        <p:hsl h="7200000" s="0" l="0"/>
                                      </p:by>
                                    </p:animClr>
                                    <p:animClr clrSpc="hsl" dir="cw">
                                      <p:cBhvr>
                                        <p:cTn id="52" dur="500" fill="hold"/>
                                        <p:tgtEl>
                                          <p:spTgt spid="2">
                                            <p:txEl>
                                              <p:pRg st="11" end="11"/>
                                            </p:txEl>
                                          </p:spTgt>
                                        </p:tgtEl>
                                        <p:attrNameLst>
                                          <p:attrName>stroke.color</p:attrName>
                                        </p:attrNameLst>
                                      </p:cBhvr>
                                      <p:by>
                                        <p:hsl h="7200000" s="0" l="0"/>
                                      </p:by>
                                    </p:animClr>
                                    <p:set>
                                      <p:cBhvr>
                                        <p:cTn id="53" dur="500" fill="hold"/>
                                        <p:tgtEl>
                                          <p:spTgt spid="2">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73163"/>
            <a:ext cx="8763000" cy="5684837"/>
          </a:xfrm>
        </p:spPr>
        <p:txBody>
          <a:bodyPr>
            <a:normAutofit/>
          </a:bodyPr>
          <a:lstStyle/>
          <a:p>
            <a:r>
              <a:rPr lang="en-US" dirty="0" smtClean="0"/>
              <a:t>For this part of the unit, you will research groups to discover what the major properties of each group is.</a:t>
            </a:r>
          </a:p>
          <a:p>
            <a:r>
              <a:rPr lang="en-US" dirty="0" smtClean="0"/>
              <a:t>Understand that </a:t>
            </a:r>
            <a:r>
              <a:rPr lang="en-US" sz="3000" u="sng" dirty="0" smtClean="0"/>
              <a:t>though elements are arranged in groups, which would imply similar properties, elements do not have exactly the same properties because they have different energy levels, numbers of protons, neutrons, and electrons.</a:t>
            </a:r>
          </a:p>
          <a:p>
            <a:r>
              <a:rPr lang="en-US" dirty="0" smtClean="0"/>
              <a:t>This is important to note, because you cannot simply substitute another element in the same group for another element to get the same result in a compound (more than one element bonded together).</a:t>
            </a:r>
          </a:p>
          <a:p>
            <a:r>
              <a:rPr lang="en-US" dirty="0" smtClean="0"/>
              <a:t>For example, water is hydrogen and oxygen. We cannot substitute, say, silicon for oxygen and get a fluid that can sustain life even though oxygen and silicon have the same valence shells.</a:t>
            </a:r>
            <a:endParaRPr lang="en-US" dirty="0"/>
          </a:p>
        </p:txBody>
      </p:sp>
      <p:sp>
        <p:nvSpPr>
          <p:cNvPr id="4" name="Title 3"/>
          <p:cNvSpPr>
            <a:spLocks noGrp="1"/>
          </p:cNvSpPr>
          <p:nvPr>
            <p:ph type="title"/>
          </p:nvPr>
        </p:nvSpPr>
        <p:spPr>
          <a:xfrm>
            <a:off x="126304" y="533400"/>
            <a:ext cx="8229600" cy="639763"/>
          </a:xfrm>
        </p:spPr>
        <p:txBody>
          <a:bodyPr/>
          <a:lstStyle/>
          <a:p>
            <a:r>
              <a:rPr lang="en-US" dirty="0" smtClean="0"/>
              <a:t>Periodic Table Groups</a:t>
            </a:r>
            <a:endParaRPr lang="en-US" dirty="0"/>
          </a:p>
        </p:txBody>
      </p:sp>
    </p:spTree>
    <p:extLst>
      <p:ext uri="{BB962C8B-B14F-4D97-AF65-F5344CB8AC3E}">
        <p14:creationId xmlns:p14="http://schemas.microsoft.com/office/powerpoint/2010/main" val="3882539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 know who created the periodic table in its current form.</a:t>
            </a:r>
          </a:p>
          <a:p>
            <a:r>
              <a:rPr lang="en-US" dirty="0" smtClean="0"/>
              <a:t>To understand how the periodic table is laid out.</a:t>
            </a:r>
          </a:p>
          <a:p>
            <a:r>
              <a:rPr lang="en-US" dirty="0" smtClean="0"/>
              <a:t>Identify trends in the periodic table and in the groups within it.</a:t>
            </a:r>
            <a:endParaRPr lang="en-US" dirty="0"/>
          </a:p>
        </p:txBody>
      </p:sp>
      <p:sp>
        <p:nvSpPr>
          <p:cNvPr id="4" name="Title 3"/>
          <p:cNvSpPr>
            <a:spLocks noGrp="1"/>
          </p:cNvSpPr>
          <p:nvPr>
            <p:ph type="title"/>
          </p:nvPr>
        </p:nvSpPr>
        <p:spPr>
          <a:xfrm>
            <a:off x="126304" y="533400"/>
            <a:ext cx="8229600" cy="639763"/>
          </a:xfrm>
        </p:spPr>
        <p:txBody>
          <a:bodyPr/>
          <a:lstStyle/>
          <a:p>
            <a:r>
              <a:rPr lang="en-US" dirty="0" smtClean="0"/>
              <a:t>Objectives	</a:t>
            </a:r>
            <a:endParaRPr lang="en-US" dirty="0"/>
          </a:p>
        </p:txBody>
      </p:sp>
    </p:spTree>
    <p:extLst>
      <p:ext uri="{BB962C8B-B14F-4D97-AF65-F5344CB8AC3E}">
        <p14:creationId xmlns:p14="http://schemas.microsoft.com/office/powerpoint/2010/main" val="634895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71601"/>
            <a:ext cx="8305800" cy="4876800"/>
          </a:xfrm>
        </p:spPr>
        <p:txBody>
          <a:bodyPr>
            <a:normAutofit fontScale="92500"/>
          </a:bodyPr>
          <a:lstStyle/>
          <a:p>
            <a:r>
              <a:rPr lang="en-US" dirty="0" smtClean="0"/>
              <a:t>You know a few trends in the periodic table already…</a:t>
            </a:r>
          </a:p>
          <a:p>
            <a:r>
              <a:rPr lang="en-US" u="sng" dirty="0" smtClean="0"/>
              <a:t>As you move up atomic numbers, the atoms gain one more proton.</a:t>
            </a:r>
          </a:p>
          <a:p>
            <a:r>
              <a:rPr lang="en-US" u="sng" dirty="0" smtClean="0"/>
              <a:t>You use proton numbers to determine electron numbers.</a:t>
            </a:r>
          </a:p>
          <a:p>
            <a:r>
              <a:rPr lang="en-US" u="sng" dirty="0" smtClean="0"/>
              <a:t>Atomic mass – atomic number gives you neutrons. </a:t>
            </a:r>
          </a:p>
          <a:p>
            <a:r>
              <a:rPr lang="en-US" u="sng" dirty="0" smtClean="0"/>
              <a:t>As you move down rows, atoms gain energy levels (rings).</a:t>
            </a:r>
          </a:p>
          <a:p>
            <a:r>
              <a:rPr lang="en-US" u="sng" dirty="0" smtClean="0"/>
              <a:t>Valence shell electrons are determined by the column the element is in.</a:t>
            </a:r>
          </a:p>
          <a:p>
            <a:r>
              <a:rPr lang="en-US" dirty="0" smtClean="0"/>
              <a:t>There are three ways to classify the elements.</a:t>
            </a:r>
          </a:p>
          <a:p>
            <a:pPr marL="457200" indent="-457200">
              <a:buFont typeface="Arial" pitchFamily="34" charset="0"/>
              <a:buAutoNum type="arabicPeriod"/>
            </a:pPr>
            <a:r>
              <a:rPr lang="en-US" dirty="0"/>
              <a:t>Based upon their properties.</a:t>
            </a:r>
          </a:p>
          <a:p>
            <a:pPr marL="457200" indent="-457200">
              <a:buAutoNum type="arabicPeriod"/>
            </a:pPr>
            <a:r>
              <a:rPr lang="en-US" dirty="0" smtClean="0"/>
              <a:t>If they are solids, liquids, or gasses at room temperature.</a:t>
            </a:r>
          </a:p>
          <a:p>
            <a:pPr marL="457200" indent="-457200">
              <a:buAutoNum type="arabicPeriod"/>
            </a:pPr>
            <a:r>
              <a:rPr lang="en-US" dirty="0" smtClean="0"/>
              <a:t>If they occur naturally or only in laboratory settings.</a:t>
            </a:r>
          </a:p>
        </p:txBody>
      </p:sp>
      <p:sp>
        <p:nvSpPr>
          <p:cNvPr id="4" name="Title 3"/>
          <p:cNvSpPr>
            <a:spLocks noGrp="1"/>
          </p:cNvSpPr>
          <p:nvPr>
            <p:ph type="title"/>
          </p:nvPr>
        </p:nvSpPr>
        <p:spPr/>
        <p:txBody>
          <a:bodyPr/>
          <a:lstStyle/>
          <a:p>
            <a:r>
              <a:rPr lang="en-US" dirty="0" smtClean="0"/>
              <a:t>Trends in the Modern Periodic Table</a:t>
            </a:r>
            <a:endParaRPr lang="en-US" dirty="0"/>
          </a:p>
        </p:txBody>
      </p:sp>
    </p:spTree>
    <p:extLst>
      <p:ext uri="{BB962C8B-B14F-4D97-AF65-F5344CB8AC3E}">
        <p14:creationId xmlns:p14="http://schemas.microsoft.com/office/powerpoint/2010/main" val="2064303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73038" lvl="1" indent="-173038">
              <a:lnSpc>
                <a:spcPct val="100000"/>
              </a:lnSpc>
              <a:spcBef>
                <a:spcPts val="0"/>
              </a:spcBef>
            </a:pPr>
            <a:r>
              <a:rPr lang="en-US" altLang="en-US" sz="2800" b="1" u="sng" dirty="0"/>
              <a:t>Across a period from left to right, elements become less metallic and more nonmetallic in their properties.</a:t>
            </a:r>
          </a:p>
          <a:p>
            <a:pPr>
              <a:lnSpc>
                <a:spcPct val="100000"/>
              </a:lnSpc>
              <a:spcBef>
                <a:spcPts val="0"/>
              </a:spcBef>
            </a:pPr>
            <a:r>
              <a:rPr lang="en-US" sz="2800" dirty="0" smtClean="0"/>
              <a:t>There are three main categories of properties:</a:t>
            </a:r>
          </a:p>
          <a:p>
            <a:pPr marL="457200" indent="-457200">
              <a:lnSpc>
                <a:spcPct val="100000"/>
              </a:lnSpc>
              <a:spcBef>
                <a:spcPts val="0"/>
              </a:spcBef>
              <a:buAutoNum type="arabicPeriod"/>
            </a:pPr>
            <a:r>
              <a:rPr lang="en-US" sz="2800" dirty="0" smtClean="0"/>
              <a:t>Metals</a:t>
            </a:r>
          </a:p>
          <a:p>
            <a:pPr marL="457200" indent="-457200">
              <a:lnSpc>
                <a:spcPct val="100000"/>
              </a:lnSpc>
              <a:spcBef>
                <a:spcPts val="0"/>
              </a:spcBef>
              <a:buAutoNum type="arabicPeriod"/>
            </a:pPr>
            <a:r>
              <a:rPr lang="en-US" sz="2800" dirty="0" smtClean="0"/>
              <a:t>Nonmetals</a:t>
            </a:r>
          </a:p>
          <a:p>
            <a:pPr marL="457200" indent="-457200">
              <a:lnSpc>
                <a:spcPct val="100000"/>
              </a:lnSpc>
              <a:spcBef>
                <a:spcPts val="0"/>
              </a:spcBef>
              <a:buAutoNum type="arabicPeriod"/>
            </a:pPr>
            <a:r>
              <a:rPr lang="en-US" sz="2800" dirty="0" smtClean="0"/>
              <a:t>Metalloids</a:t>
            </a:r>
          </a:p>
        </p:txBody>
      </p:sp>
      <p:sp>
        <p:nvSpPr>
          <p:cNvPr id="4" name="Title 3"/>
          <p:cNvSpPr>
            <a:spLocks noGrp="1"/>
          </p:cNvSpPr>
          <p:nvPr>
            <p:ph type="title"/>
          </p:nvPr>
        </p:nvSpPr>
        <p:spPr/>
        <p:txBody>
          <a:bodyPr/>
          <a:lstStyle/>
          <a:p>
            <a:r>
              <a:rPr lang="en-US" dirty="0"/>
              <a:t>Trends in the Modern Periodic Table</a:t>
            </a:r>
          </a:p>
        </p:txBody>
      </p:sp>
    </p:spTree>
    <p:extLst>
      <p:ext uri="{BB962C8B-B14F-4D97-AF65-F5344CB8AC3E}">
        <p14:creationId xmlns:p14="http://schemas.microsoft.com/office/powerpoint/2010/main" val="2520825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199"/>
            <a:ext cx="8305800" cy="5334001"/>
          </a:xfrm>
        </p:spPr>
        <p:txBody>
          <a:bodyPr/>
          <a:lstStyle/>
          <a:p>
            <a:pPr>
              <a:lnSpc>
                <a:spcPct val="100000"/>
              </a:lnSpc>
              <a:spcBef>
                <a:spcPts val="0"/>
              </a:spcBef>
            </a:pPr>
            <a:r>
              <a:rPr lang="en-US" dirty="0" smtClean="0"/>
              <a:t>The majority of elements are metals</a:t>
            </a:r>
          </a:p>
          <a:p>
            <a:pPr>
              <a:lnSpc>
                <a:spcPct val="100000"/>
              </a:lnSpc>
              <a:spcBef>
                <a:spcPts val="0"/>
              </a:spcBef>
            </a:pPr>
            <a:r>
              <a:rPr lang="en-US" b="1" u="sng" dirty="0" smtClean="0"/>
              <a:t>Metals</a:t>
            </a:r>
            <a:r>
              <a:rPr lang="en-US" u="sng" dirty="0" smtClean="0"/>
              <a:t> are elements that are good conductors of electricity and heat</a:t>
            </a:r>
            <a:r>
              <a:rPr lang="en-US" dirty="0" smtClean="0"/>
              <a:t>.</a:t>
            </a:r>
          </a:p>
          <a:p>
            <a:pPr>
              <a:lnSpc>
                <a:spcPct val="100000"/>
              </a:lnSpc>
              <a:spcBef>
                <a:spcPts val="0"/>
              </a:spcBef>
            </a:pPr>
            <a:r>
              <a:rPr lang="en-US" dirty="0" smtClean="0"/>
              <a:t>Generally, </a:t>
            </a:r>
            <a:r>
              <a:rPr lang="en-US" u="sng" dirty="0" smtClean="0"/>
              <a:t>they are solids (like magnesium) or liquids (like mercury)</a:t>
            </a:r>
          </a:p>
          <a:p>
            <a:pPr>
              <a:lnSpc>
                <a:spcPct val="100000"/>
              </a:lnSpc>
              <a:spcBef>
                <a:spcPts val="0"/>
              </a:spcBef>
            </a:pPr>
            <a:r>
              <a:rPr lang="en-US" dirty="0" smtClean="0"/>
              <a:t>Commonly have properties such as:</a:t>
            </a:r>
          </a:p>
          <a:p>
            <a:pPr>
              <a:lnSpc>
                <a:spcPct val="100000"/>
              </a:lnSpc>
              <a:spcBef>
                <a:spcPts val="0"/>
              </a:spcBef>
            </a:pPr>
            <a:r>
              <a:rPr lang="en-US" dirty="0" smtClean="0"/>
              <a:t>Malleability</a:t>
            </a:r>
          </a:p>
          <a:p>
            <a:pPr>
              <a:lnSpc>
                <a:spcPct val="100000"/>
              </a:lnSpc>
              <a:spcBef>
                <a:spcPts val="0"/>
              </a:spcBef>
            </a:pPr>
            <a:r>
              <a:rPr lang="en-US" dirty="0" smtClean="0"/>
              <a:t>Being ductile</a:t>
            </a:r>
          </a:p>
          <a:p>
            <a:pPr>
              <a:lnSpc>
                <a:spcPct val="100000"/>
              </a:lnSpc>
              <a:spcBef>
                <a:spcPts val="0"/>
              </a:spcBef>
            </a:pPr>
            <a:r>
              <a:rPr lang="en-US" dirty="0" smtClean="0"/>
              <a:t>Reactive (oxidize or rust in oxygen)</a:t>
            </a:r>
          </a:p>
          <a:p>
            <a:pPr>
              <a:lnSpc>
                <a:spcPct val="100000"/>
              </a:lnSpc>
              <a:spcBef>
                <a:spcPts val="0"/>
              </a:spcBef>
            </a:pPr>
            <a:r>
              <a:rPr lang="en-US" b="1" u="sng" dirty="0" smtClean="0"/>
              <a:t>Transition metals</a:t>
            </a:r>
            <a:r>
              <a:rPr lang="en-US" u="sng" dirty="0" smtClean="0"/>
              <a:t>: (these fall in the B columns) bridge between the left and right sides of the PTE.</a:t>
            </a:r>
          </a:p>
          <a:p>
            <a:pPr>
              <a:lnSpc>
                <a:spcPct val="100000"/>
              </a:lnSpc>
              <a:spcBef>
                <a:spcPts val="0"/>
              </a:spcBef>
            </a:pPr>
            <a:r>
              <a:rPr lang="en-US" u="sng" dirty="0" smtClean="0"/>
              <a:t>Include precious metals like gold, silver, and platinum.</a:t>
            </a:r>
          </a:p>
          <a:p>
            <a:pPr>
              <a:lnSpc>
                <a:spcPct val="100000"/>
              </a:lnSpc>
              <a:spcBef>
                <a:spcPts val="0"/>
              </a:spcBef>
            </a:pPr>
            <a:endParaRPr lang="en-US" dirty="0" smtClean="0"/>
          </a:p>
          <a:p>
            <a:pPr>
              <a:lnSpc>
                <a:spcPct val="100000"/>
              </a:lnSpc>
              <a:spcBef>
                <a:spcPts val="0"/>
              </a:spcBef>
            </a:pPr>
            <a:endParaRPr lang="en-US" dirty="0"/>
          </a:p>
        </p:txBody>
      </p:sp>
      <p:sp>
        <p:nvSpPr>
          <p:cNvPr id="4" name="Title 3"/>
          <p:cNvSpPr>
            <a:spLocks noGrp="1"/>
          </p:cNvSpPr>
          <p:nvPr>
            <p:ph type="title"/>
          </p:nvPr>
        </p:nvSpPr>
        <p:spPr/>
        <p:txBody>
          <a:bodyPr/>
          <a:lstStyle/>
          <a:p>
            <a:r>
              <a:rPr lang="en-US" dirty="0" smtClean="0"/>
              <a:t>Modern Periodic Table: Metals</a:t>
            </a:r>
            <a:endParaRPr lang="en-US" dirty="0"/>
          </a:p>
        </p:txBody>
      </p:sp>
    </p:spTree>
    <p:extLst>
      <p:ext uri="{BB962C8B-B14F-4D97-AF65-F5344CB8AC3E}">
        <p14:creationId xmlns:p14="http://schemas.microsoft.com/office/powerpoint/2010/main" val="3547442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722435"/>
            <a:ext cx="8763000" cy="4525965"/>
          </a:xfrm>
        </p:spPr>
        <p:txBody>
          <a:bodyPr>
            <a:normAutofit/>
          </a:bodyPr>
          <a:lstStyle/>
          <a:p>
            <a:pPr>
              <a:lnSpc>
                <a:spcPct val="100000"/>
              </a:lnSpc>
              <a:spcBef>
                <a:spcPts val="0"/>
              </a:spcBef>
            </a:pPr>
            <a:r>
              <a:rPr lang="en-US" sz="2800" b="1" u="sng" dirty="0"/>
              <a:t>Nonmetals</a:t>
            </a:r>
            <a:r>
              <a:rPr lang="en-US" sz="2800" u="sng" dirty="0"/>
              <a:t> are elements that are poor conductors of heat and electricity.</a:t>
            </a:r>
          </a:p>
          <a:p>
            <a:pPr>
              <a:lnSpc>
                <a:spcPct val="100000"/>
              </a:lnSpc>
              <a:spcBef>
                <a:spcPts val="0"/>
              </a:spcBef>
            </a:pPr>
            <a:r>
              <a:rPr lang="en-US" sz="2800" dirty="0"/>
              <a:t>They generally have </a:t>
            </a:r>
            <a:r>
              <a:rPr lang="en-US" sz="2800" u="sng" dirty="0"/>
              <a:t>low melting points and are usually gases at room temp</a:t>
            </a:r>
            <a:r>
              <a:rPr lang="en-US" sz="2800" dirty="0"/>
              <a:t>.</a:t>
            </a:r>
          </a:p>
          <a:p>
            <a:pPr>
              <a:lnSpc>
                <a:spcPct val="100000"/>
              </a:lnSpc>
              <a:spcBef>
                <a:spcPts val="0"/>
              </a:spcBef>
            </a:pPr>
            <a:r>
              <a:rPr lang="en-US" sz="2800" u="sng" dirty="0"/>
              <a:t>Solid nonmetals are very brittle and will shatter or crumble</a:t>
            </a:r>
            <a:r>
              <a:rPr lang="en-US" sz="2800" dirty="0"/>
              <a:t>.</a:t>
            </a:r>
          </a:p>
          <a:p>
            <a:pPr>
              <a:lnSpc>
                <a:spcPct val="100000"/>
              </a:lnSpc>
              <a:spcBef>
                <a:spcPts val="0"/>
              </a:spcBef>
            </a:pPr>
            <a:r>
              <a:rPr lang="en-US" sz="2800" dirty="0"/>
              <a:t>But they vary as much chemically as they do physically.</a:t>
            </a:r>
          </a:p>
          <a:p>
            <a:pPr>
              <a:lnSpc>
                <a:spcPct val="100000"/>
              </a:lnSpc>
              <a:spcBef>
                <a:spcPts val="0"/>
              </a:spcBef>
            </a:pPr>
            <a:r>
              <a:rPr lang="en-US" sz="2800" dirty="0"/>
              <a:t>Some are very reactive, some are </a:t>
            </a:r>
            <a:r>
              <a:rPr lang="en-US" sz="2800" dirty="0" smtClean="0"/>
              <a:t>inert (non-reactive).</a:t>
            </a:r>
            <a:endParaRPr lang="en-US" sz="2800" dirty="0"/>
          </a:p>
          <a:p>
            <a:pPr>
              <a:lnSpc>
                <a:spcPct val="100000"/>
              </a:lnSpc>
              <a:spcBef>
                <a:spcPts val="0"/>
              </a:spcBef>
            </a:pPr>
            <a:endParaRPr lang="en-US" sz="2800" dirty="0"/>
          </a:p>
        </p:txBody>
      </p:sp>
      <p:sp>
        <p:nvSpPr>
          <p:cNvPr id="4" name="Title 3"/>
          <p:cNvSpPr>
            <a:spLocks noGrp="1"/>
          </p:cNvSpPr>
          <p:nvPr>
            <p:ph type="title"/>
          </p:nvPr>
        </p:nvSpPr>
        <p:spPr/>
        <p:txBody>
          <a:bodyPr/>
          <a:lstStyle/>
          <a:p>
            <a:r>
              <a:rPr lang="en-US" dirty="0"/>
              <a:t>Modern Periodic Table: </a:t>
            </a:r>
            <a:r>
              <a:rPr lang="en-US" dirty="0" smtClean="0"/>
              <a:t>Nonmetals</a:t>
            </a:r>
            <a:endParaRPr lang="en-US" dirty="0"/>
          </a:p>
        </p:txBody>
      </p:sp>
    </p:spTree>
    <p:extLst>
      <p:ext uri="{BB962C8B-B14F-4D97-AF65-F5344CB8AC3E}">
        <p14:creationId xmlns:p14="http://schemas.microsoft.com/office/powerpoint/2010/main" val="915278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90000"/>
              </a:lnSpc>
            </a:pPr>
            <a:r>
              <a:rPr lang="en-US" altLang="en-US" sz="2800" u="sng" dirty="0">
                <a:solidFill>
                  <a:srgbClr val="009900"/>
                </a:solidFill>
              </a:rPr>
              <a:t>Metalloids</a:t>
            </a:r>
            <a:r>
              <a:rPr lang="en-US" altLang="en-US" sz="2800" u="sng" dirty="0"/>
              <a:t> are elements with properties between metals and non-metals.</a:t>
            </a:r>
          </a:p>
          <a:p>
            <a:pPr>
              <a:lnSpc>
                <a:spcPct val="90000"/>
              </a:lnSpc>
            </a:pPr>
            <a:r>
              <a:rPr lang="en-US" altLang="en-US" sz="2800" dirty="0"/>
              <a:t>As such </a:t>
            </a:r>
            <a:r>
              <a:rPr lang="en-US" altLang="en-US" sz="2800" u="sng" dirty="0"/>
              <a:t>they tend to share properties</a:t>
            </a:r>
            <a:r>
              <a:rPr lang="en-US" altLang="en-US" sz="2800" dirty="0"/>
              <a:t>, such as being conductors or not, </a:t>
            </a:r>
            <a:r>
              <a:rPr lang="en-US" altLang="en-US" sz="2800" u="sng" dirty="0"/>
              <a:t>with both metals and nonmetals.</a:t>
            </a:r>
          </a:p>
          <a:p>
            <a:pPr>
              <a:lnSpc>
                <a:spcPct val="90000"/>
              </a:lnSpc>
            </a:pPr>
            <a:r>
              <a:rPr lang="en-US" altLang="en-US" sz="2800" dirty="0"/>
              <a:t>This is generally dependent upon things like temperature.</a:t>
            </a:r>
          </a:p>
          <a:p>
            <a:pPr>
              <a:lnSpc>
                <a:spcPct val="90000"/>
              </a:lnSpc>
            </a:pPr>
            <a:r>
              <a:rPr lang="en-US" altLang="en-US" sz="2800" dirty="0"/>
              <a:t>Silicon is a good insulator at room temperature but conducts well at high temps.</a:t>
            </a:r>
          </a:p>
          <a:p>
            <a:endParaRPr lang="en-US" sz="2800" dirty="0"/>
          </a:p>
        </p:txBody>
      </p:sp>
      <p:sp>
        <p:nvSpPr>
          <p:cNvPr id="4" name="Title 3"/>
          <p:cNvSpPr>
            <a:spLocks noGrp="1"/>
          </p:cNvSpPr>
          <p:nvPr>
            <p:ph type="title"/>
          </p:nvPr>
        </p:nvSpPr>
        <p:spPr/>
        <p:txBody>
          <a:bodyPr/>
          <a:lstStyle/>
          <a:p>
            <a:r>
              <a:rPr lang="en-US" dirty="0"/>
              <a:t>Modern Periodic Table: </a:t>
            </a:r>
            <a:r>
              <a:rPr lang="en-US" dirty="0" smtClean="0"/>
              <a:t>Metalloids</a:t>
            </a:r>
            <a:endParaRPr lang="en-US" dirty="0"/>
          </a:p>
        </p:txBody>
      </p:sp>
    </p:spTree>
    <p:extLst>
      <p:ext uri="{BB962C8B-B14F-4D97-AF65-F5344CB8AC3E}">
        <p14:creationId xmlns:p14="http://schemas.microsoft.com/office/powerpoint/2010/main" val="3202878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44564"/>
            <a:ext cx="8839200" cy="5761036"/>
          </a:xfrm>
        </p:spPr>
        <p:txBody>
          <a:bodyPr>
            <a:normAutofit fontScale="92500"/>
          </a:bodyPr>
          <a:lstStyle/>
          <a:p>
            <a:r>
              <a:rPr lang="en-US" dirty="0" smtClean="0"/>
              <a:t>Before we move into bonding, it’s important to note one additional trend in the periodic table that refers to an element’s tendency regarding how electrons are used to accomplish the Octet Rule.</a:t>
            </a:r>
          </a:p>
          <a:p>
            <a:r>
              <a:rPr lang="en-US" dirty="0" smtClean="0"/>
              <a:t>Remember, the valence shell can only have 8 electrons in it.</a:t>
            </a:r>
          </a:p>
          <a:p>
            <a:r>
              <a:rPr lang="en-US" dirty="0" smtClean="0"/>
              <a:t>If an element does not have 8 it will interact with other elements in ways that allow for them to reach 8.</a:t>
            </a:r>
          </a:p>
          <a:p>
            <a:r>
              <a:rPr lang="en-US" dirty="0" smtClean="0"/>
              <a:t>The issue is, some elements are closer to achieving 8 than others.</a:t>
            </a:r>
          </a:p>
          <a:p>
            <a:r>
              <a:rPr lang="en-US" dirty="0" smtClean="0"/>
              <a:t>Some would achieve 8 if they lost a few, some would achieve 8 if they gained a few.</a:t>
            </a:r>
          </a:p>
          <a:p>
            <a:r>
              <a:rPr lang="en-US" dirty="0" smtClean="0"/>
              <a:t>In general, the closer they are to achieving 8 means the more likely they are to do so.</a:t>
            </a:r>
          </a:p>
          <a:p>
            <a:r>
              <a:rPr lang="en-US" dirty="0" smtClean="0"/>
              <a:t>This leads us to the last trend we need to know: ionization energy.</a:t>
            </a:r>
            <a:endParaRPr lang="en-US" dirty="0"/>
          </a:p>
        </p:txBody>
      </p:sp>
      <p:sp>
        <p:nvSpPr>
          <p:cNvPr id="4" name="Title 3"/>
          <p:cNvSpPr>
            <a:spLocks noGrp="1"/>
          </p:cNvSpPr>
          <p:nvPr>
            <p:ph type="title"/>
          </p:nvPr>
        </p:nvSpPr>
        <p:spPr>
          <a:xfrm>
            <a:off x="0" y="304800"/>
            <a:ext cx="8229600" cy="639763"/>
          </a:xfrm>
        </p:spPr>
        <p:txBody>
          <a:bodyPr/>
          <a:lstStyle/>
          <a:p>
            <a:r>
              <a:rPr lang="en-US" dirty="0"/>
              <a:t>Trends in the Modern Periodic Table</a:t>
            </a:r>
          </a:p>
        </p:txBody>
      </p:sp>
    </p:spTree>
    <p:extLst>
      <p:ext uri="{BB962C8B-B14F-4D97-AF65-F5344CB8AC3E}">
        <p14:creationId xmlns:p14="http://schemas.microsoft.com/office/powerpoint/2010/main" val="2871807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71601"/>
            <a:ext cx="8686800" cy="4876800"/>
          </a:xfrm>
        </p:spPr>
        <p:txBody>
          <a:bodyPr>
            <a:normAutofit fontScale="92500"/>
          </a:bodyPr>
          <a:lstStyle/>
          <a:p>
            <a:pPr>
              <a:lnSpc>
                <a:spcPct val="100000"/>
              </a:lnSpc>
              <a:spcBef>
                <a:spcPts val="0"/>
              </a:spcBef>
            </a:pPr>
            <a:r>
              <a:rPr lang="en-US" altLang="en-US" sz="3600" u="sng" dirty="0"/>
              <a:t>The amount of energy required to remove an electron is called </a:t>
            </a:r>
            <a:r>
              <a:rPr lang="en-US" altLang="en-US" sz="3600" u="sng" dirty="0">
                <a:solidFill>
                  <a:schemeClr val="hlink"/>
                </a:solidFill>
              </a:rPr>
              <a:t>ionization energy</a:t>
            </a:r>
            <a:r>
              <a:rPr lang="en-US" altLang="en-US" sz="3600" u="sng" dirty="0" smtClean="0">
                <a:solidFill>
                  <a:schemeClr val="hlink"/>
                </a:solidFill>
              </a:rPr>
              <a:t>.</a:t>
            </a:r>
          </a:p>
          <a:p>
            <a:pPr>
              <a:lnSpc>
                <a:spcPct val="100000"/>
              </a:lnSpc>
              <a:spcBef>
                <a:spcPts val="0"/>
              </a:spcBef>
            </a:pPr>
            <a:r>
              <a:rPr lang="en-US" altLang="en-US" sz="3600" u="sng" dirty="0"/>
              <a:t>The lower the ionization energy, the easier it is to remove an e- from an atom.</a:t>
            </a:r>
          </a:p>
          <a:p>
            <a:pPr>
              <a:lnSpc>
                <a:spcPct val="100000"/>
              </a:lnSpc>
              <a:spcBef>
                <a:spcPts val="0"/>
              </a:spcBef>
            </a:pPr>
            <a:r>
              <a:rPr lang="en-US" altLang="en-US" sz="2600" dirty="0"/>
              <a:t>In general</a:t>
            </a:r>
            <a:r>
              <a:rPr lang="en-US" altLang="en-US" dirty="0"/>
              <a:t>:</a:t>
            </a:r>
          </a:p>
          <a:p>
            <a:pPr>
              <a:lnSpc>
                <a:spcPct val="100000"/>
              </a:lnSpc>
              <a:spcBef>
                <a:spcPts val="0"/>
              </a:spcBef>
            </a:pPr>
            <a:r>
              <a:rPr lang="en-US" altLang="en-US" sz="3100" u="sng" dirty="0"/>
              <a:t>Ionization energies increase from left to right</a:t>
            </a:r>
          </a:p>
          <a:p>
            <a:pPr>
              <a:lnSpc>
                <a:spcPct val="100000"/>
              </a:lnSpc>
              <a:spcBef>
                <a:spcPts val="0"/>
              </a:spcBef>
            </a:pPr>
            <a:r>
              <a:rPr lang="en-US" altLang="en-US" sz="3100" u="sng" dirty="0"/>
              <a:t>Ionization energies increase from bottom to top.</a:t>
            </a:r>
          </a:p>
          <a:p>
            <a:pPr>
              <a:lnSpc>
                <a:spcPct val="100000"/>
              </a:lnSpc>
              <a:spcBef>
                <a:spcPts val="0"/>
              </a:spcBef>
            </a:pPr>
            <a:endParaRPr lang="en-US" altLang="en-US" u="sng" dirty="0">
              <a:solidFill>
                <a:schemeClr val="hlink"/>
              </a:solidFill>
            </a:endParaRPr>
          </a:p>
          <a:p>
            <a:pPr>
              <a:lnSpc>
                <a:spcPct val="100000"/>
              </a:lnSpc>
              <a:spcBef>
                <a:spcPts val="0"/>
              </a:spcBef>
            </a:pPr>
            <a:endParaRPr lang="en-US" dirty="0"/>
          </a:p>
        </p:txBody>
      </p:sp>
      <p:sp>
        <p:nvSpPr>
          <p:cNvPr id="4" name="Title 3"/>
          <p:cNvSpPr>
            <a:spLocks noGrp="1"/>
          </p:cNvSpPr>
          <p:nvPr>
            <p:ph type="title"/>
          </p:nvPr>
        </p:nvSpPr>
        <p:spPr>
          <a:xfrm>
            <a:off x="-76200" y="579436"/>
            <a:ext cx="9220200" cy="639763"/>
          </a:xfrm>
        </p:spPr>
        <p:txBody>
          <a:bodyPr/>
          <a:lstStyle/>
          <a:p>
            <a:r>
              <a:rPr lang="en-US" sz="3200" dirty="0" smtClean="0"/>
              <a:t>Modern </a:t>
            </a:r>
            <a:r>
              <a:rPr lang="en-US" sz="3200" dirty="0"/>
              <a:t>Periodic </a:t>
            </a:r>
            <a:r>
              <a:rPr lang="en-US" sz="3200" dirty="0" smtClean="0"/>
              <a:t>Table: </a:t>
            </a:r>
            <a:r>
              <a:rPr lang="en-US" dirty="0" smtClean="0"/>
              <a:t>Ionization Energy</a:t>
            </a:r>
            <a:endParaRPr lang="en-US" dirty="0"/>
          </a:p>
        </p:txBody>
      </p:sp>
    </p:spTree>
    <p:extLst>
      <p:ext uri="{BB962C8B-B14F-4D97-AF65-F5344CB8AC3E}">
        <p14:creationId xmlns:p14="http://schemas.microsoft.com/office/powerpoint/2010/main" val="3418995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p:txBody>
          <a:bodyPr/>
          <a:lstStyle/>
          <a:p>
            <a:pPr eaLnBrk="1" hangingPunct="1"/>
            <a:endParaRPr lang="en-US" altLang="en-US" smtClean="0"/>
          </a:p>
        </p:txBody>
      </p:sp>
      <p:pic>
        <p:nvPicPr>
          <p:cNvPr id="39939" name="Picture 28" descr="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9538"/>
            <a:ext cx="91440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6" name="AutoShape 30"/>
          <p:cNvSpPr>
            <a:spLocks noChangeArrowheads="1"/>
          </p:cNvSpPr>
          <p:nvPr/>
        </p:nvSpPr>
        <p:spPr bwMode="auto">
          <a:xfrm>
            <a:off x="209550" y="2312988"/>
            <a:ext cx="7791450" cy="1066800"/>
          </a:xfrm>
          <a:prstGeom prst="rightArrow">
            <a:avLst>
              <a:gd name="adj1" fmla="val 52676"/>
              <a:gd name="adj2" fmla="val 98936"/>
            </a:avLst>
          </a:prstGeom>
          <a:gradFill rotWithShape="1">
            <a:gsLst>
              <a:gs pos="0">
                <a:schemeClr val="accent2">
                  <a:alpha val="78998"/>
                </a:schemeClr>
              </a:gs>
              <a:gs pos="100000">
                <a:srgbClr val="00FF00">
                  <a:alpha val="78998"/>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Increasing Ionization Energy</a:t>
            </a:r>
          </a:p>
        </p:txBody>
      </p:sp>
      <p:sp>
        <p:nvSpPr>
          <p:cNvPr id="70687" name="AutoShape 31"/>
          <p:cNvSpPr>
            <a:spLocks noChangeArrowheads="1"/>
          </p:cNvSpPr>
          <p:nvPr/>
        </p:nvSpPr>
        <p:spPr bwMode="auto">
          <a:xfrm rot="10800000">
            <a:off x="7627938" y="2971800"/>
            <a:ext cx="1143000" cy="3886200"/>
          </a:xfrm>
          <a:prstGeom prst="downArrow">
            <a:avLst>
              <a:gd name="adj1" fmla="val 50000"/>
              <a:gd name="adj2" fmla="val 85000"/>
            </a:avLst>
          </a:prstGeom>
          <a:gradFill rotWithShape="1">
            <a:gsLst>
              <a:gs pos="0">
                <a:schemeClr val="accent2">
                  <a:alpha val="84000"/>
                </a:schemeClr>
              </a:gs>
              <a:gs pos="100000">
                <a:srgbClr val="00FF00">
                  <a:alpha val="82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Increasing Ionization Energy</a:t>
            </a:r>
          </a:p>
        </p:txBody>
      </p:sp>
      <p:sp>
        <p:nvSpPr>
          <p:cNvPr id="70658" name="Rectangle 2"/>
          <p:cNvSpPr>
            <a:spLocks noGrp="1" noChangeArrowheads="1"/>
          </p:cNvSpPr>
          <p:nvPr>
            <p:ph type="title"/>
          </p:nvPr>
        </p:nvSpPr>
        <p:spPr>
          <a:xfrm>
            <a:off x="0" y="55406"/>
            <a:ext cx="9144000" cy="1371600"/>
          </a:xfrm>
          <a:solidFill>
            <a:schemeClr val="bg1">
              <a:lumMod val="95000"/>
            </a:schemeClr>
          </a:solidFill>
        </p:spPr>
        <p:txBody>
          <a:bodyPr/>
          <a:lstStyle/>
          <a:p>
            <a:pPr eaLnBrk="1" hangingPunct="1"/>
            <a:r>
              <a:rPr lang="en-US" altLang="en-US" sz="2000" b="1" u="sng" dirty="0" smtClean="0"/>
              <a:t>Ionization Energy Trends:</a:t>
            </a:r>
            <a:r>
              <a:rPr lang="en-US" altLang="en-US" sz="2000" dirty="0" smtClean="0"/>
              <a:t/>
            </a:r>
            <a:br>
              <a:rPr lang="en-US" altLang="en-US" sz="2000" dirty="0" smtClean="0"/>
            </a:br>
            <a:r>
              <a:rPr lang="en-US" altLang="en-US" sz="2000" dirty="0" smtClean="0"/>
              <a:t>According to this picture and the rule, which element would you have the hardest time removing an electron from?</a:t>
            </a:r>
            <a:br>
              <a:rPr lang="en-US" altLang="en-US" sz="2000" dirty="0" smtClean="0"/>
            </a:br>
            <a:r>
              <a:rPr lang="en-US" altLang="en-US" sz="2000" dirty="0" smtClean="0"/>
              <a:t>How about the element that it would be easiest to remove the electron?</a:t>
            </a:r>
          </a:p>
        </p:txBody>
      </p:sp>
      <p:sp>
        <p:nvSpPr>
          <p:cNvPr id="70688" name="Oval 32"/>
          <p:cNvSpPr>
            <a:spLocks noChangeArrowheads="1"/>
          </p:cNvSpPr>
          <p:nvPr/>
        </p:nvSpPr>
        <p:spPr bwMode="auto">
          <a:xfrm>
            <a:off x="7467600" y="1371600"/>
            <a:ext cx="1676400" cy="1752600"/>
          </a:xfrm>
          <a:prstGeom prst="ellipse">
            <a:avLst/>
          </a:prstGeom>
          <a:gradFill flip="none" rotWithShape="1">
            <a:gsLst>
              <a:gs pos="0">
                <a:srgbClr val="FF0000">
                  <a:alpha val="35001"/>
                </a:srgbClr>
              </a:gs>
              <a:gs pos="100000">
                <a:srgbClr val="FF0000">
                  <a:gamma/>
                  <a:tint val="54118"/>
                  <a:invGamma/>
                </a:srgbClr>
              </a:gs>
            </a:gsLst>
            <a:path path="circle">
              <a:fillToRect l="50000" t="50000" r="50000" b="50000"/>
            </a:path>
            <a:tileRect/>
          </a:gradFill>
          <a:ln w="9525">
            <a:solidFill>
              <a:schemeClr val="tx1"/>
            </a:solidFill>
            <a:round/>
            <a:headEnd/>
            <a:tailEnd/>
          </a:ln>
          <a:effectLst/>
        </p:spPr>
        <p:txBody>
          <a:bodyPr wrap="none" anchor="ctr"/>
          <a:lstStyle/>
          <a:p>
            <a:pPr algn="ctr">
              <a:defRPr/>
            </a:pPr>
            <a:r>
              <a:rPr lang="en-US" sz="2800" b="1"/>
              <a:t>Difficult</a:t>
            </a:r>
          </a:p>
        </p:txBody>
      </p:sp>
      <p:sp>
        <p:nvSpPr>
          <p:cNvPr id="70689" name="Oval 33"/>
          <p:cNvSpPr>
            <a:spLocks noChangeArrowheads="1"/>
          </p:cNvSpPr>
          <p:nvPr/>
        </p:nvSpPr>
        <p:spPr bwMode="auto">
          <a:xfrm>
            <a:off x="0" y="3886200"/>
            <a:ext cx="1676400" cy="1752600"/>
          </a:xfrm>
          <a:prstGeom prst="ellipse">
            <a:avLst/>
          </a:prstGeom>
          <a:gradFill rotWithShape="1">
            <a:gsLst>
              <a:gs pos="0">
                <a:srgbClr val="75FF75"/>
              </a:gs>
              <a:gs pos="100000">
                <a:srgbClr val="00FF00">
                  <a:alpha val="35001"/>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sz="2800" b="1"/>
              <a:t>Easy</a:t>
            </a:r>
          </a:p>
        </p:txBody>
      </p:sp>
    </p:spTree>
    <p:extLst>
      <p:ext uri="{BB962C8B-B14F-4D97-AF65-F5344CB8AC3E}">
        <p14:creationId xmlns:p14="http://schemas.microsoft.com/office/powerpoint/2010/main" val="2980178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86"/>
                                        </p:tgtEl>
                                        <p:attrNameLst>
                                          <p:attrName>style.visibility</p:attrName>
                                        </p:attrNameLst>
                                      </p:cBhvr>
                                      <p:to>
                                        <p:strVal val="visible"/>
                                      </p:to>
                                    </p:set>
                                    <p:animEffect transition="in" filter="wipe(left)">
                                      <p:cBhvr>
                                        <p:cTn id="12" dur="1000"/>
                                        <p:tgtEl>
                                          <p:spTgt spid="706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0687"/>
                                        </p:tgtEl>
                                        <p:attrNameLst>
                                          <p:attrName>style.visibility</p:attrName>
                                        </p:attrNameLst>
                                      </p:cBhvr>
                                      <p:to>
                                        <p:strVal val="visible"/>
                                      </p:to>
                                    </p:set>
                                    <p:animEffect transition="in" filter="wipe(down)">
                                      <p:cBhvr>
                                        <p:cTn id="17" dur="1000"/>
                                        <p:tgtEl>
                                          <p:spTgt spid="706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0688"/>
                                        </p:tgtEl>
                                        <p:attrNameLst>
                                          <p:attrName>style.visibility</p:attrName>
                                        </p:attrNameLst>
                                      </p:cBhvr>
                                      <p:to>
                                        <p:strVal val="visible"/>
                                      </p:to>
                                    </p:set>
                                    <p:animEffect transition="in" filter="dissolve">
                                      <p:cBhvr>
                                        <p:cTn id="22" dur="500"/>
                                        <p:tgtEl>
                                          <p:spTgt spid="706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0689"/>
                                        </p:tgtEl>
                                        <p:attrNameLst>
                                          <p:attrName>style.visibility</p:attrName>
                                        </p:attrNameLst>
                                      </p:cBhvr>
                                      <p:to>
                                        <p:strVal val="visible"/>
                                      </p:to>
                                    </p:set>
                                    <p:animEffect transition="in" filter="dissolve">
                                      <p:cBhvr>
                                        <p:cTn id="27" dur="500"/>
                                        <p:tgtEl>
                                          <p:spTgt spid="70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6" grpId="0" animBg="1"/>
      <p:bldP spid="70687" grpId="0" animBg="1"/>
      <p:bldP spid="70658" grpId="0" animBg="1"/>
      <p:bldP spid="7068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1447800" y="569368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600"/>
              </a:lnSpc>
              <a:spcBef>
                <a:spcPct val="20000"/>
              </a:spcBef>
              <a:buClr>
                <a:srgbClr val="8931BB">
                  <a:lumMod val="50000"/>
                </a:srgbClr>
              </a:buClr>
              <a:buSzPct val="70000"/>
            </a:pPr>
            <a:r>
              <a:rPr lang="en-US" sz="1400" dirty="0">
                <a:solidFill>
                  <a:schemeClr val="tx1"/>
                </a:solidFill>
                <a:cs typeface="Segoe UI" pitchFamily="34" charset="0"/>
              </a:rPr>
              <a:t>Lanthanides </a:t>
            </a:r>
            <a:r>
              <a:rPr lang="en-US" sz="1400" dirty="0" smtClean="0">
                <a:solidFill>
                  <a:schemeClr val="tx1"/>
                </a:solidFill>
                <a:cs typeface="Segoe UI" pitchFamily="34" charset="0"/>
              </a:rPr>
              <a:t>Group</a:t>
            </a:r>
            <a:endParaRPr lang="en-US" sz="1400" dirty="0">
              <a:solidFill>
                <a:schemeClr val="tx1"/>
              </a:solidFill>
            </a:endParaRPr>
          </a:p>
        </p:txBody>
      </p:sp>
      <p:sp>
        <p:nvSpPr>
          <p:cNvPr id="26" name="Right Arrow 25"/>
          <p:cNvSpPr/>
          <p:nvPr/>
        </p:nvSpPr>
        <p:spPr>
          <a:xfrm>
            <a:off x="1447800" y="612489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smtClean="0">
                <a:solidFill>
                  <a:schemeClr val="tx1"/>
                </a:solidFill>
                <a:cs typeface="Segoe UI" pitchFamily="34" charset="0"/>
              </a:rPr>
              <a:t>Actinides</a:t>
            </a:r>
            <a:r>
              <a:rPr lang="en-US" sz="1600" dirty="0" smtClean="0">
                <a:solidFill>
                  <a:schemeClr val="tx1"/>
                </a:solidFill>
              </a:rPr>
              <a:t> Group</a:t>
            </a:r>
            <a:endParaRPr lang="en-US" sz="1600" dirty="0">
              <a:solidFill>
                <a:schemeClr val="tx1"/>
              </a:solidFill>
            </a:endParaRPr>
          </a:p>
        </p:txBody>
      </p:sp>
    </p:spTree>
    <p:extLst>
      <p:ext uri="{BB962C8B-B14F-4D97-AF65-F5344CB8AC3E}">
        <p14:creationId xmlns:p14="http://schemas.microsoft.com/office/powerpoint/2010/main" val="3386294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14" y="0"/>
            <a:ext cx="9129486" cy="6858000"/>
          </a:xfrm>
          <a:solidFill>
            <a:schemeClr val="bg1"/>
          </a:solidFill>
        </p:spPr>
        <p:txBody>
          <a:bodyPr numCol="2">
            <a:normAutofit/>
          </a:bodyPr>
          <a:lstStyle/>
          <a:p>
            <a:r>
              <a:rPr lang="en-US" sz="2800" dirty="0"/>
              <a:t>Label your Periodic </a:t>
            </a:r>
            <a:r>
              <a:rPr lang="en-US" sz="2800" dirty="0" smtClean="0"/>
              <a:t>Tables</a:t>
            </a:r>
          </a:p>
          <a:p>
            <a:r>
              <a:rPr lang="en-US" sz="2800" b="1" dirty="0" smtClean="0">
                <a:solidFill>
                  <a:schemeClr val="tx1"/>
                </a:solidFill>
              </a:rPr>
              <a:t>PERIODS:</a:t>
            </a:r>
            <a:r>
              <a:rPr lang="en-US" sz="2800" dirty="0" smtClean="0">
                <a:solidFill>
                  <a:schemeClr val="tx1"/>
                </a:solidFill>
              </a:rPr>
              <a:t> Fill in the arrow for period numbers, but </a:t>
            </a:r>
            <a:r>
              <a:rPr lang="en-US" sz="2800" i="1" dirty="0" smtClean="0">
                <a:solidFill>
                  <a:schemeClr val="tx1"/>
                </a:solidFill>
              </a:rPr>
              <a:t>don’t highlight/color all the elements in the periods</a:t>
            </a:r>
            <a:r>
              <a:rPr lang="en-US" sz="2800" dirty="0" smtClean="0">
                <a:solidFill>
                  <a:schemeClr val="tx1"/>
                </a:solidFill>
              </a:rPr>
              <a:t>. Only the arrows.</a:t>
            </a:r>
          </a:p>
          <a:p>
            <a:r>
              <a:rPr lang="en-US" sz="2800" b="1" dirty="0" smtClean="0"/>
              <a:t>GROUP HEADINGS: </a:t>
            </a:r>
            <a:r>
              <a:rPr lang="en-US" sz="2800" dirty="0" smtClean="0"/>
              <a:t>Write in the headings for each of the groups (there will be 18 </a:t>
            </a:r>
            <a:r>
              <a:rPr lang="en-US" sz="2800" i="1" dirty="0" smtClean="0"/>
              <a:t>number-letter</a:t>
            </a:r>
            <a:r>
              <a:rPr lang="en-US" sz="2800" dirty="0" smtClean="0"/>
              <a:t> labels; A’s &amp; B’s)</a:t>
            </a:r>
          </a:p>
          <a:p>
            <a:r>
              <a:rPr lang="en-US" sz="2800" b="1" i="1" dirty="0" smtClean="0"/>
              <a:t>Using different colors and/or patterns, highlight/label/outline…</a:t>
            </a:r>
          </a:p>
          <a:p>
            <a:r>
              <a:rPr lang="en-US" sz="2800" b="1" dirty="0" smtClean="0">
                <a:solidFill>
                  <a:schemeClr val="tx1"/>
                </a:solidFill>
              </a:rPr>
              <a:t>REPRESENTATIVE GROUPS: </a:t>
            </a:r>
            <a:r>
              <a:rPr lang="en-US" sz="2800" dirty="0" smtClean="0">
                <a:solidFill>
                  <a:schemeClr val="tx1"/>
                </a:solidFill>
              </a:rPr>
              <a:t>Color each of the arrows for each of the 8 representative groups and fill in with their names. Color match elements involved with the arrows.</a:t>
            </a:r>
          </a:p>
          <a:p>
            <a:r>
              <a:rPr lang="en-US" sz="2800" b="1" dirty="0" smtClean="0">
                <a:solidFill>
                  <a:srgbClr val="7030A0"/>
                </a:solidFill>
              </a:rPr>
              <a:t>Shade in each group below using a different PATTERN AND MAKE A KEY for…</a:t>
            </a:r>
          </a:p>
          <a:p>
            <a:pPr lvl="1"/>
            <a:r>
              <a:rPr lang="en-US" sz="2400" b="1" dirty="0" smtClean="0">
                <a:solidFill>
                  <a:srgbClr val="7030A0"/>
                </a:solidFill>
              </a:rPr>
              <a:t>Metals</a:t>
            </a:r>
          </a:p>
          <a:p>
            <a:pPr lvl="1"/>
            <a:r>
              <a:rPr lang="en-US" sz="2400" b="1" dirty="0" smtClean="0">
                <a:solidFill>
                  <a:srgbClr val="7030A0"/>
                </a:solidFill>
              </a:rPr>
              <a:t>Nonmetals</a:t>
            </a:r>
          </a:p>
          <a:p>
            <a:pPr lvl="1"/>
            <a:r>
              <a:rPr lang="en-US" sz="2400" b="1" dirty="0" smtClean="0">
                <a:solidFill>
                  <a:srgbClr val="7030A0"/>
                </a:solidFill>
              </a:rPr>
              <a:t>Metalloids</a:t>
            </a:r>
          </a:p>
          <a:p>
            <a:pPr lvl="1"/>
            <a:r>
              <a:rPr lang="en-US" sz="2400" b="1" dirty="0" smtClean="0">
                <a:solidFill>
                  <a:srgbClr val="7030A0"/>
                </a:solidFill>
              </a:rPr>
              <a:t>Transition metals, Lanthanides, &amp; Actinides</a:t>
            </a:r>
          </a:p>
          <a:p>
            <a:r>
              <a:rPr lang="en-US" sz="2800" i="1" dirty="0" smtClean="0"/>
              <a:t>Lightly draw in block arrows showing how ionization energies change over the periodic table.</a:t>
            </a:r>
            <a:endParaRPr lang="en-US" sz="2800" i="1" dirty="0"/>
          </a:p>
        </p:txBody>
      </p:sp>
    </p:spTree>
    <p:extLst>
      <p:ext uri="{BB962C8B-B14F-4D97-AF65-F5344CB8AC3E}">
        <p14:creationId xmlns:p14="http://schemas.microsoft.com/office/powerpoint/2010/main" val="1370490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305800" cy="5257800"/>
          </a:xfrm>
        </p:spPr>
        <p:txBody>
          <a:bodyPr/>
          <a:lstStyle/>
          <a:p>
            <a:r>
              <a:rPr lang="en-US" dirty="0" smtClean="0"/>
              <a:t>Today we know of over 100 different elements.</a:t>
            </a:r>
          </a:p>
          <a:p>
            <a:r>
              <a:rPr lang="en-US" dirty="0" smtClean="0"/>
              <a:t>We know things like:</a:t>
            </a:r>
          </a:p>
          <a:p>
            <a:pPr lvl="1"/>
            <a:r>
              <a:rPr lang="en-US" dirty="0" smtClean="0"/>
              <a:t>Reactivity, weights, how it will bond with other elements, etc.</a:t>
            </a:r>
          </a:p>
          <a:p>
            <a:r>
              <a:rPr lang="en-US" dirty="0" smtClean="0"/>
              <a:t>But how do scientists arrange the elements so that they can be presented in a way that is useful and attempts to illustrate predictable characteristics of these?</a:t>
            </a:r>
          </a:p>
          <a:p>
            <a:r>
              <a:rPr lang="en-US" dirty="0" smtClean="0"/>
              <a:t>There have been several unsuccessful attempts at arranging the elements to display the trends in their properties.</a:t>
            </a:r>
            <a:endParaRPr lang="en-US" dirty="0"/>
          </a:p>
        </p:txBody>
      </p:sp>
      <p:sp>
        <p:nvSpPr>
          <p:cNvPr id="4" name="Title 3"/>
          <p:cNvSpPr>
            <a:spLocks noGrp="1"/>
          </p:cNvSpPr>
          <p:nvPr>
            <p:ph type="title"/>
          </p:nvPr>
        </p:nvSpPr>
        <p:spPr>
          <a:xfrm>
            <a:off x="126304" y="533400"/>
            <a:ext cx="8229600" cy="639763"/>
          </a:xfrm>
        </p:spPr>
        <p:txBody>
          <a:bodyPr/>
          <a:lstStyle/>
          <a:p>
            <a:r>
              <a:rPr lang="en-US" dirty="0" smtClean="0"/>
              <a:t>Previous Models of for Elements</a:t>
            </a:r>
            <a:endParaRPr lang="en-US" dirty="0"/>
          </a:p>
        </p:txBody>
      </p:sp>
    </p:spTree>
    <p:extLst>
      <p:ext uri="{BB962C8B-B14F-4D97-AF65-F5344CB8AC3E}">
        <p14:creationId xmlns:p14="http://schemas.microsoft.com/office/powerpoint/2010/main" val="2649296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91430" y="1670724"/>
            <a:ext cx="7100169" cy="2363078"/>
          </a:xfrm>
          <a:prstGeom prst="rect">
            <a:avLst/>
          </a:prstGeom>
        </p:spPr>
        <p:txBody>
          <a:bodyPr vert="horz" wrap="none" lIns="91440" tIns="45720" rIns="91440" bIns="45720" rtlCol="0" anchor="t" anchorCtr="0">
            <a:normAutofit/>
          </a:bodyPr>
          <a:lstStyle/>
          <a:p>
            <a:pPr marL="0" marR="0" indent="0" algn="l" defTabSz="914400" rtl="0" eaLnBrk="1" fontAlgn="auto" latinLnBrk="0" hangingPunct="1">
              <a:lnSpc>
                <a:spcPct val="100000"/>
              </a:lnSpc>
              <a:spcBef>
                <a:spcPct val="0"/>
              </a:spcBef>
              <a:spcAft>
                <a:spcPts val="60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1A                                                                                             8A</a:t>
            </a:r>
          </a:p>
          <a:p>
            <a:pPr>
              <a:spcBef>
                <a:spcPct val="0"/>
              </a:spcBef>
              <a:spcAft>
                <a:spcPts val="600"/>
              </a:spcAf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      2A                                                          3A 4A 5A 6A 7A</a:t>
            </a:r>
          </a:p>
          <a:p>
            <a:pPr>
              <a:spcBef>
                <a:spcPct val="0"/>
              </a:spcBef>
              <a:spcAft>
                <a:spcPts val="600"/>
              </a:spcAft>
            </a:pPr>
            <a:r>
              <a:rPr lang="en-US" sz="2400" dirty="0" smtClean="0">
                <a:latin typeface="Perpetua" pitchFamily="18" charset="0"/>
              </a:rPr>
              <a:t>                                              8B</a:t>
            </a:r>
            <a:endParaRPr lang="en-US" sz="2400" dirty="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60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            3B 4B 5B  6B 7B</a:t>
            </a:r>
            <a:r>
              <a:rPr kumimoji="0" lang="en-US" sz="2400" b="0" i="0" u="none" strike="noStrike" kern="1200" cap="none" spc="0" normalizeH="0" noProof="0" dirty="0" smtClean="0">
                <a:ln>
                  <a:noFill/>
                </a:ln>
                <a:solidFill>
                  <a:schemeClr val="tx1"/>
                </a:solidFill>
                <a:effectLst/>
                <a:uLnTx/>
                <a:uFillTx/>
                <a:latin typeface="Perpetua" pitchFamily="18" charset="0"/>
                <a:ea typeface="+mj-ea"/>
                <a:cs typeface="+mj-cs"/>
              </a:rPr>
              <a:t>                  1B  2B</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a:p>
            <a:pPr marL="0" marR="0" indent="0" algn="l" defTabSz="914400" rtl="0" eaLnBrk="1" fontAlgn="auto" latinLnBrk="0" hangingPunct="1">
              <a:lnSpc>
                <a:spcPct val="100000"/>
              </a:lnSpc>
              <a:spcBef>
                <a:spcPct val="0"/>
              </a:spcBef>
              <a:spcAft>
                <a:spcPts val="60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 name="TextBox 2"/>
          <p:cNvSpPr txBox="1"/>
          <p:nvPr/>
        </p:nvSpPr>
        <p:spPr>
          <a:xfrm>
            <a:off x="2987676" y="457200"/>
            <a:ext cx="2955924" cy="914400"/>
          </a:xfrm>
          <a:prstGeom prst="rect">
            <a:avLst/>
          </a:prstGeom>
          <a:solidFill>
            <a:schemeClr val="bg1"/>
          </a:solidFill>
          <a:ln>
            <a:solidFill>
              <a:schemeClr val="tx1"/>
            </a:solidFill>
          </a:ln>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group headings.</a:t>
            </a:r>
          </a:p>
        </p:txBody>
      </p:sp>
      <p:sp>
        <p:nvSpPr>
          <p:cNvPr id="4" name="Right Brace 3"/>
          <p:cNvSpPr/>
          <p:nvPr/>
        </p:nvSpPr>
        <p:spPr>
          <a:xfrm rot="16200000">
            <a:off x="5071209" y="2620420"/>
            <a:ext cx="411281" cy="118110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29177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Tree>
    <p:extLst>
      <p:ext uri="{BB962C8B-B14F-4D97-AF65-F5344CB8AC3E}">
        <p14:creationId xmlns:p14="http://schemas.microsoft.com/office/powerpoint/2010/main" val="7575932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Alkali Metals</a:t>
            </a:r>
            <a:endParaRPr lang="en-US" dirty="0">
              <a:solidFill>
                <a:schemeClr val="tx1"/>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 name="Rectangle 1"/>
          <p:cNvSpPr/>
          <p:nvPr/>
        </p:nvSpPr>
        <p:spPr>
          <a:xfrm>
            <a:off x="1963691" y="2514601"/>
            <a:ext cx="388983" cy="2667000"/>
          </a:xfrm>
          <a:prstGeom prst="rect">
            <a:avLst/>
          </a:prstGeom>
          <a:solidFill>
            <a:srgbClr val="C00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05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Alkaline Earth Metals</a:t>
            </a:r>
            <a:endParaRPr lang="en-US" sz="1600" dirty="0">
              <a:solidFill>
                <a:schemeClr val="tx1"/>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2354217" y="2514601"/>
            <a:ext cx="388983" cy="2667000"/>
          </a:xfrm>
          <a:prstGeom prst="rect">
            <a:avLst/>
          </a:prstGeom>
          <a:solidFill>
            <a:srgbClr val="FF0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388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Boron Family</a:t>
            </a:r>
            <a:endParaRPr lang="en-US" dirty="0">
              <a:solidFill>
                <a:schemeClr val="bg1"/>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6650244" y="2526485"/>
            <a:ext cx="388983" cy="2667000"/>
          </a:xfrm>
          <a:prstGeom prst="rect">
            <a:avLst/>
          </a:prstGeom>
          <a:solidFill>
            <a:srgbClr val="92D05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512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Carbon Family</a:t>
            </a:r>
            <a:endParaRPr lang="en-US" dirty="0">
              <a:solidFill>
                <a:schemeClr val="bg1"/>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7040517" y="2526485"/>
            <a:ext cx="388983" cy="2667000"/>
          </a:xfrm>
          <a:prstGeom prst="rect">
            <a:avLst/>
          </a:prstGeom>
          <a:solidFill>
            <a:srgbClr val="00B05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539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Nitrogen Family</a:t>
            </a:r>
            <a:endParaRPr lang="en-US" dirty="0">
              <a:solidFill>
                <a:schemeClr val="bg1"/>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7431042" y="2526485"/>
            <a:ext cx="388983" cy="2667000"/>
          </a:xfrm>
          <a:prstGeom prst="rect">
            <a:avLst/>
          </a:prstGeom>
          <a:solidFill>
            <a:srgbClr val="00B0F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663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Oxygen Family</a:t>
            </a:r>
            <a:endParaRPr lang="en-US" dirty="0">
              <a:solidFill>
                <a:schemeClr val="bg1"/>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7821567" y="2526485"/>
            <a:ext cx="388983" cy="2667000"/>
          </a:xfrm>
          <a:prstGeom prst="rect">
            <a:avLst/>
          </a:prstGeom>
          <a:solidFill>
            <a:srgbClr val="0070C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261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rgbClr val="00206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Halogens</a:t>
            </a:r>
            <a:endParaRPr lang="en-US" dirty="0">
              <a:solidFill>
                <a:schemeClr val="bg1"/>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8221617" y="2526485"/>
            <a:ext cx="388983" cy="2667000"/>
          </a:xfrm>
          <a:prstGeom prst="rect">
            <a:avLst/>
          </a:prstGeom>
          <a:solidFill>
            <a:srgbClr val="00206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441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Nobel Gases</a:t>
            </a:r>
            <a:endParaRPr lang="en-US" dirty="0">
              <a:solidFill>
                <a:schemeClr val="bg1"/>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87313" y="5422372"/>
            <a:ext cx="3260723" cy="1200329"/>
          </a:xfrm>
          <a:prstGeom prst="rect">
            <a:avLst/>
          </a:prstGeom>
          <a:solidFill>
            <a:schemeClr val="bg1"/>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Representative Groups Families.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these as such.</a:t>
            </a:r>
          </a:p>
        </p:txBody>
      </p:sp>
      <p:sp>
        <p:nvSpPr>
          <p:cNvPr id="24" name="Rectangle 23"/>
          <p:cNvSpPr/>
          <p:nvPr/>
        </p:nvSpPr>
        <p:spPr>
          <a:xfrm>
            <a:off x="8602617" y="2046425"/>
            <a:ext cx="388983" cy="3135175"/>
          </a:xfrm>
          <a:prstGeom prst="rect">
            <a:avLst/>
          </a:prstGeom>
          <a:solidFill>
            <a:srgbClr val="7030A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133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Other Periodic Tables</a:t>
            </a:r>
          </a:p>
        </p:txBody>
      </p:sp>
      <p:sp>
        <p:nvSpPr>
          <p:cNvPr id="20483" name="Rectangle 3"/>
          <p:cNvSpPr>
            <a:spLocks noGrp="1" noChangeArrowheads="1"/>
          </p:cNvSpPr>
          <p:nvPr>
            <p:ph type="body" idx="1"/>
          </p:nvPr>
        </p:nvSpPr>
        <p:spPr/>
        <p:txBody>
          <a:bodyPr/>
          <a:lstStyle/>
          <a:p>
            <a:pPr eaLnBrk="1" hangingPunct="1"/>
            <a:r>
              <a:rPr lang="en-US" altLang="en-US" smtClean="0"/>
              <a:t>Jan Scholten</a:t>
            </a:r>
          </a:p>
        </p:txBody>
      </p:sp>
      <p:pic>
        <p:nvPicPr>
          <p:cNvPr id="20484" name="Picture 5" descr="600px-Periodic_table_(spiral_format)"/>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3429000" y="1524000"/>
            <a:ext cx="5715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165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3151630" y="2642501"/>
            <a:ext cx="3260723" cy="1200329"/>
          </a:xfrm>
          <a:prstGeom prst="rect">
            <a:avLst/>
          </a:prstGeom>
          <a:solidFill>
            <a:srgbClr val="FFFF00"/>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Metals.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and fill these as such.</a:t>
            </a:r>
          </a:p>
        </p:txBody>
      </p:sp>
      <p:sp>
        <p:nvSpPr>
          <p:cNvPr id="24" name="Rectangle 23"/>
          <p:cNvSpPr/>
          <p:nvPr/>
        </p:nvSpPr>
        <p:spPr>
          <a:xfrm>
            <a:off x="1946605" y="2495043"/>
            <a:ext cx="782637" cy="2695575"/>
          </a:xfrm>
          <a:prstGeom prst="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655247" y="2957512"/>
            <a:ext cx="1564827" cy="2235994"/>
          </a:xfrm>
          <a:custGeom>
            <a:avLst/>
            <a:gdLst>
              <a:gd name="connsiteX0" fmla="*/ 0 w 1564828"/>
              <a:gd name="connsiteY0" fmla="*/ 0 h 1768561"/>
              <a:gd name="connsiteX1" fmla="*/ 1564828 w 1564828"/>
              <a:gd name="connsiteY1" fmla="*/ 0 h 1768561"/>
              <a:gd name="connsiteX2" fmla="*/ 1564828 w 1564828"/>
              <a:gd name="connsiteY2" fmla="*/ 1768561 h 1768561"/>
              <a:gd name="connsiteX3" fmla="*/ 0 w 1564828"/>
              <a:gd name="connsiteY3" fmla="*/ 1768561 h 1768561"/>
              <a:gd name="connsiteX4" fmla="*/ 0 w 1564828"/>
              <a:gd name="connsiteY4" fmla="*/ 0 h 1768561"/>
              <a:gd name="connsiteX0" fmla="*/ 0 w 1564828"/>
              <a:gd name="connsiteY0" fmla="*/ 3089 h 1771650"/>
              <a:gd name="connsiteX1" fmla="*/ 774252 w 1564828"/>
              <a:gd name="connsiteY1" fmla="*/ 0 h 1771650"/>
              <a:gd name="connsiteX2" fmla="*/ 1564828 w 1564828"/>
              <a:gd name="connsiteY2" fmla="*/ 3089 h 1771650"/>
              <a:gd name="connsiteX3" fmla="*/ 1564828 w 1564828"/>
              <a:gd name="connsiteY3" fmla="*/ 1771650 h 1771650"/>
              <a:gd name="connsiteX4" fmla="*/ 0 w 1564828"/>
              <a:gd name="connsiteY4" fmla="*/ 1771650 h 1771650"/>
              <a:gd name="connsiteX5" fmla="*/ 0 w 1564828"/>
              <a:gd name="connsiteY5" fmla="*/ 3089 h 1771650"/>
              <a:gd name="connsiteX0" fmla="*/ 0 w 1564828"/>
              <a:gd name="connsiteY0" fmla="*/ 3089 h 1771650"/>
              <a:gd name="connsiteX1" fmla="*/ 774252 w 1564828"/>
              <a:gd name="connsiteY1" fmla="*/ 0 h 1771650"/>
              <a:gd name="connsiteX2" fmla="*/ 1564828 w 1564828"/>
              <a:gd name="connsiteY2" fmla="*/ 3089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679002 w 1564828"/>
              <a:gd name="connsiteY2" fmla="*/ 59769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7"/>
              <a:gd name="connsiteY0" fmla="*/ 7852 h 2233613"/>
              <a:gd name="connsiteX1" fmla="*/ 388490 w 1564827"/>
              <a:gd name="connsiteY1" fmla="*/ 0 h 2233613"/>
              <a:gd name="connsiteX2" fmla="*/ 390871 w 1564827"/>
              <a:gd name="connsiteY2" fmla="*/ 888207 h 2233613"/>
              <a:gd name="connsiteX3" fmla="*/ 779015 w 1564827"/>
              <a:gd name="connsiteY3" fmla="*/ 888207 h 2233613"/>
              <a:gd name="connsiteX4" fmla="*/ 779015 w 1564827"/>
              <a:gd name="connsiteY4" fmla="*/ 1334208 h 2233613"/>
              <a:gd name="connsiteX5" fmla="*/ 1564827 w 1564827"/>
              <a:gd name="connsiteY5" fmla="*/ 1328738 h 2233613"/>
              <a:gd name="connsiteX6" fmla="*/ 1562447 w 1564827"/>
              <a:gd name="connsiteY6" fmla="*/ 2233613 h 2233613"/>
              <a:gd name="connsiteX7" fmla="*/ 0 w 1564827"/>
              <a:gd name="connsiteY7" fmla="*/ 1776413 h 2233613"/>
              <a:gd name="connsiteX8" fmla="*/ 0 w 1564827"/>
              <a:gd name="connsiteY8" fmla="*/ 7852 h 2233613"/>
              <a:gd name="connsiteX0" fmla="*/ 0 w 1564827"/>
              <a:gd name="connsiteY0" fmla="*/ 7852 h 2235994"/>
              <a:gd name="connsiteX1" fmla="*/ 388490 w 1564827"/>
              <a:gd name="connsiteY1" fmla="*/ 0 h 2235994"/>
              <a:gd name="connsiteX2" fmla="*/ 390871 w 1564827"/>
              <a:gd name="connsiteY2" fmla="*/ 888207 h 2235994"/>
              <a:gd name="connsiteX3" fmla="*/ 779015 w 1564827"/>
              <a:gd name="connsiteY3" fmla="*/ 888207 h 2235994"/>
              <a:gd name="connsiteX4" fmla="*/ 779015 w 1564827"/>
              <a:gd name="connsiteY4" fmla="*/ 1334208 h 2235994"/>
              <a:gd name="connsiteX5" fmla="*/ 1564827 w 1564827"/>
              <a:gd name="connsiteY5" fmla="*/ 1328738 h 2235994"/>
              <a:gd name="connsiteX6" fmla="*/ 1562447 w 1564827"/>
              <a:gd name="connsiteY6" fmla="*/ 2233613 h 2235994"/>
              <a:gd name="connsiteX7" fmla="*/ 0 w 1564827"/>
              <a:gd name="connsiteY7" fmla="*/ 2235994 h 2235994"/>
              <a:gd name="connsiteX8" fmla="*/ 0 w 1564827"/>
              <a:gd name="connsiteY8" fmla="*/ 7852 h 223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827" h="2235994">
                <a:moveTo>
                  <a:pt x="0" y="7852"/>
                </a:moveTo>
                <a:lnTo>
                  <a:pt x="388490" y="0"/>
                </a:lnTo>
                <a:cubicBezTo>
                  <a:pt x="392119" y="375326"/>
                  <a:pt x="390077" y="740966"/>
                  <a:pt x="390871" y="888207"/>
                </a:cubicBezTo>
                <a:cubicBezTo>
                  <a:pt x="613121" y="887810"/>
                  <a:pt x="588514" y="894837"/>
                  <a:pt x="779015" y="888207"/>
                </a:cubicBezTo>
                <a:cubicBezTo>
                  <a:pt x="779809" y="1119306"/>
                  <a:pt x="776633" y="1153630"/>
                  <a:pt x="779015" y="1334208"/>
                </a:cubicBezTo>
                <a:lnTo>
                  <a:pt x="1564827" y="1328738"/>
                </a:lnTo>
                <a:cubicBezTo>
                  <a:pt x="1564827" y="1477963"/>
                  <a:pt x="1562447" y="2084388"/>
                  <a:pt x="1562447" y="2233613"/>
                </a:cubicBezTo>
                <a:lnTo>
                  <a:pt x="0" y="2235994"/>
                </a:lnTo>
                <a:lnTo>
                  <a:pt x="0" y="7852"/>
                </a:lnTo>
                <a:close/>
              </a:path>
            </a:pathLst>
          </a:cu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801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Transition Elements </a:t>
            </a:r>
            <a:endParaRPr lang="en-US" dirty="0">
              <a:solidFill>
                <a:schemeClr val="tx1"/>
              </a:solidFill>
            </a:endParaRPr>
          </a:p>
        </p:txBody>
      </p:sp>
      <p:sp>
        <p:nvSpPr>
          <p:cNvPr id="21" name="TextBox 20"/>
          <p:cNvSpPr txBox="1"/>
          <p:nvPr/>
        </p:nvSpPr>
        <p:spPr>
          <a:xfrm>
            <a:off x="711202" y="1607254"/>
            <a:ext cx="3260723" cy="1569660"/>
          </a:xfrm>
          <a:prstGeom prst="rect">
            <a:avLst/>
          </a:prstGeom>
          <a:solidFill>
            <a:srgbClr val="FFFF00"/>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Transition Elements.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and fill these as such.</a:t>
            </a:r>
          </a:p>
        </p:txBody>
      </p:sp>
      <p:sp>
        <p:nvSpPr>
          <p:cNvPr id="24" name="Rectangle 23"/>
          <p:cNvSpPr/>
          <p:nvPr/>
        </p:nvSpPr>
        <p:spPr>
          <a:xfrm>
            <a:off x="2743199" y="3386947"/>
            <a:ext cx="3886201" cy="1794653"/>
          </a:xfrm>
          <a:prstGeom prst="rect">
            <a:avLst/>
          </a:prstGeom>
          <a:pattFill prst="lt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525836" y="5867400"/>
            <a:ext cx="5465764" cy="893482"/>
          </a:xfrm>
          <a:prstGeom prst="rect">
            <a:avLst/>
          </a:prstGeom>
          <a:pattFill prst="lt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447800" y="5693683"/>
            <a:ext cx="2105894" cy="880622"/>
          </a:xfrm>
          <a:prstGeom prst="righ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600"/>
              </a:lnSpc>
              <a:spcBef>
                <a:spcPct val="20000"/>
              </a:spcBef>
              <a:buClr>
                <a:srgbClr val="8931BB">
                  <a:lumMod val="50000"/>
                </a:srgbClr>
              </a:buClr>
              <a:buSzPct val="70000"/>
            </a:pPr>
            <a:r>
              <a:rPr lang="en-US" sz="1400" dirty="0">
                <a:solidFill>
                  <a:schemeClr val="tx1"/>
                </a:solidFill>
                <a:cs typeface="Segoe UI" pitchFamily="34" charset="0"/>
              </a:rPr>
              <a:t>Lanthanides </a:t>
            </a:r>
            <a:r>
              <a:rPr lang="en-US" sz="1400" dirty="0" smtClean="0">
                <a:solidFill>
                  <a:schemeClr val="tx1"/>
                </a:solidFill>
                <a:cs typeface="Segoe UI" pitchFamily="34" charset="0"/>
              </a:rPr>
              <a:t>Group</a:t>
            </a:r>
            <a:endParaRPr lang="en-US" sz="1400" dirty="0">
              <a:solidFill>
                <a:schemeClr val="tx1"/>
              </a:solidFill>
            </a:endParaRPr>
          </a:p>
        </p:txBody>
      </p:sp>
      <p:sp>
        <p:nvSpPr>
          <p:cNvPr id="28" name="Right Arrow 27"/>
          <p:cNvSpPr/>
          <p:nvPr/>
        </p:nvSpPr>
        <p:spPr>
          <a:xfrm>
            <a:off x="1447800" y="6124898"/>
            <a:ext cx="2105894" cy="880622"/>
          </a:xfrm>
          <a:prstGeom prst="righ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smtClean="0">
                <a:solidFill>
                  <a:schemeClr val="tx1"/>
                </a:solidFill>
                <a:cs typeface="Segoe UI" pitchFamily="34" charset="0"/>
              </a:rPr>
              <a:t>Actinides</a:t>
            </a:r>
            <a:r>
              <a:rPr lang="en-US" sz="1600" dirty="0" smtClean="0">
                <a:solidFill>
                  <a:schemeClr val="tx1"/>
                </a:solidFill>
              </a:rPr>
              <a:t> Group</a:t>
            </a:r>
            <a:endParaRPr lang="en-US" sz="1600" dirty="0">
              <a:solidFill>
                <a:schemeClr val="tx1"/>
              </a:solidFill>
            </a:endParaRPr>
          </a:p>
        </p:txBody>
      </p:sp>
    </p:spTree>
    <p:extLst>
      <p:ext uri="{BB962C8B-B14F-4D97-AF65-F5344CB8AC3E}">
        <p14:creationId xmlns:p14="http://schemas.microsoft.com/office/powerpoint/2010/main" val="2208510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3151630" y="2642501"/>
            <a:ext cx="3260723" cy="1200329"/>
          </a:xfrm>
          <a:prstGeom prst="rect">
            <a:avLst/>
          </a:prstGeom>
          <a:solidFill>
            <a:srgbClr val="FFFF00"/>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Nonmetals.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and fill these as such.</a:t>
            </a:r>
          </a:p>
        </p:txBody>
      </p:sp>
      <p:sp>
        <p:nvSpPr>
          <p:cNvPr id="24" name="Rectangle 23"/>
          <p:cNvSpPr/>
          <p:nvPr/>
        </p:nvSpPr>
        <p:spPr>
          <a:xfrm>
            <a:off x="1955658" y="2057400"/>
            <a:ext cx="406069" cy="462468"/>
          </a:xfrm>
          <a:prstGeom prst="rect">
            <a:avLst/>
          </a:prstGeom>
          <a:pattFill prst="ltVert">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048112" y="2063388"/>
            <a:ext cx="1947732" cy="2682240"/>
          </a:xfrm>
          <a:custGeom>
            <a:avLst/>
            <a:gdLst>
              <a:gd name="connsiteX0" fmla="*/ 0 w 1564828"/>
              <a:gd name="connsiteY0" fmla="*/ 0 h 1768561"/>
              <a:gd name="connsiteX1" fmla="*/ 1564828 w 1564828"/>
              <a:gd name="connsiteY1" fmla="*/ 0 h 1768561"/>
              <a:gd name="connsiteX2" fmla="*/ 1564828 w 1564828"/>
              <a:gd name="connsiteY2" fmla="*/ 1768561 h 1768561"/>
              <a:gd name="connsiteX3" fmla="*/ 0 w 1564828"/>
              <a:gd name="connsiteY3" fmla="*/ 1768561 h 1768561"/>
              <a:gd name="connsiteX4" fmla="*/ 0 w 1564828"/>
              <a:gd name="connsiteY4" fmla="*/ 0 h 1768561"/>
              <a:gd name="connsiteX0" fmla="*/ 0 w 1564828"/>
              <a:gd name="connsiteY0" fmla="*/ 3089 h 1771650"/>
              <a:gd name="connsiteX1" fmla="*/ 774252 w 1564828"/>
              <a:gd name="connsiteY1" fmla="*/ 0 h 1771650"/>
              <a:gd name="connsiteX2" fmla="*/ 1564828 w 1564828"/>
              <a:gd name="connsiteY2" fmla="*/ 3089 h 1771650"/>
              <a:gd name="connsiteX3" fmla="*/ 1564828 w 1564828"/>
              <a:gd name="connsiteY3" fmla="*/ 1771650 h 1771650"/>
              <a:gd name="connsiteX4" fmla="*/ 0 w 1564828"/>
              <a:gd name="connsiteY4" fmla="*/ 1771650 h 1771650"/>
              <a:gd name="connsiteX5" fmla="*/ 0 w 1564828"/>
              <a:gd name="connsiteY5" fmla="*/ 3089 h 1771650"/>
              <a:gd name="connsiteX0" fmla="*/ 0 w 1564828"/>
              <a:gd name="connsiteY0" fmla="*/ 3089 h 1771650"/>
              <a:gd name="connsiteX1" fmla="*/ 774252 w 1564828"/>
              <a:gd name="connsiteY1" fmla="*/ 0 h 1771650"/>
              <a:gd name="connsiteX2" fmla="*/ 1564828 w 1564828"/>
              <a:gd name="connsiteY2" fmla="*/ 3089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679002 w 1564828"/>
              <a:gd name="connsiteY2" fmla="*/ 59769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1183828 w 1564828"/>
              <a:gd name="connsiteY4" fmla="*/ 907964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779015 w 1569590"/>
              <a:gd name="connsiteY3" fmla="*/ 88820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78854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4763 w 1569590"/>
              <a:gd name="connsiteY0" fmla="*/ 0 h 2218617"/>
              <a:gd name="connsiteX1" fmla="*/ 788540 w 1569590"/>
              <a:gd name="connsiteY1" fmla="*/ 442204 h 2218617"/>
              <a:gd name="connsiteX2" fmla="*/ 786159 w 1569590"/>
              <a:gd name="connsiteY2" fmla="*/ 894642 h 2218617"/>
              <a:gd name="connsiteX3" fmla="*/ 1179065 w 1569590"/>
              <a:gd name="connsiteY3" fmla="*/ 892261 h 2218617"/>
              <a:gd name="connsiteX4" fmla="*/ 1183828 w 1569590"/>
              <a:gd name="connsiteY4" fmla="*/ 1350168 h 2218617"/>
              <a:gd name="connsiteX5" fmla="*/ 1569590 w 1569590"/>
              <a:gd name="connsiteY5" fmla="*/ 1351842 h 2218617"/>
              <a:gd name="connsiteX6" fmla="*/ 1564828 w 1569590"/>
              <a:gd name="connsiteY6" fmla="*/ 2218617 h 2218617"/>
              <a:gd name="connsiteX7" fmla="*/ 0 w 1569590"/>
              <a:gd name="connsiteY7" fmla="*/ 2218617 h 2218617"/>
              <a:gd name="connsiteX8" fmla="*/ 4763 w 1569590"/>
              <a:gd name="connsiteY8" fmla="*/ 0 h 2218617"/>
              <a:gd name="connsiteX0" fmla="*/ 4763 w 1569590"/>
              <a:gd name="connsiteY0" fmla="*/ 0 h 2218617"/>
              <a:gd name="connsiteX1" fmla="*/ 395206 w 1569590"/>
              <a:gd name="connsiteY1" fmla="*/ 223130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614281 w 1569590"/>
              <a:gd name="connsiteY2" fmla="*/ 249323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120880 w 1685707"/>
              <a:gd name="connsiteY0" fmla="*/ 0 h 2218617"/>
              <a:gd name="connsiteX1" fmla="*/ 508942 w 1685707"/>
              <a:gd name="connsiteY1" fmla="*/ 1674 h 2218617"/>
              <a:gd name="connsiteX2" fmla="*/ 516085 w 1685707"/>
              <a:gd name="connsiteY2" fmla="*/ 446967 h 2218617"/>
              <a:gd name="connsiteX3" fmla="*/ 904657 w 1685707"/>
              <a:gd name="connsiteY3" fmla="*/ 442204 h 2218617"/>
              <a:gd name="connsiteX4" fmla="*/ 902276 w 1685707"/>
              <a:gd name="connsiteY4" fmla="*/ 894642 h 2218617"/>
              <a:gd name="connsiteX5" fmla="*/ 1295182 w 1685707"/>
              <a:gd name="connsiteY5" fmla="*/ 892261 h 2218617"/>
              <a:gd name="connsiteX6" fmla="*/ 1299945 w 1685707"/>
              <a:gd name="connsiteY6" fmla="*/ 1350168 h 2218617"/>
              <a:gd name="connsiteX7" fmla="*/ 1685707 w 1685707"/>
              <a:gd name="connsiteY7" fmla="*/ 1351842 h 2218617"/>
              <a:gd name="connsiteX8" fmla="*/ 1680945 w 1685707"/>
              <a:gd name="connsiteY8" fmla="*/ 2218617 h 2218617"/>
              <a:gd name="connsiteX9" fmla="*/ 116117 w 1685707"/>
              <a:gd name="connsiteY9" fmla="*/ 2218617 h 2218617"/>
              <a:gd name="connsiteX10" fmla="*/ 116035 w 1685707"/>
              <a:gd name="connsiteY10" fmla="*/ 437442 h 2218617"/>
              <a:gd name="connsiteX11" fmla="*/ 120880 w 1685707"/>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118412 w 1630934"/>
              <a:gd name="connsiteY11" fmla="*/ 299330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0 w 1564827"/>
              <a:gd name="connsiteY0" fmla="*/ 0 h 2224967"/>
              <a:gd name="connsiteX1" fmla="*/ 388062 w 1564827"/>
              <a:gd name="connsiteY1" fmla="*/ 1674 h 2224967"/>
              <a:gd name="connsiteX2" fmla="*/ 395205 w 1564827"/>
              <a:gd name="connsiteY2" fmla="*/ 446967 h 2224967"/>
              <a:gd name="connsiteX3" fmla="*/ 783777 w 1564827"/>
              <a:gd name="connsiteY3" fmla="*/ 442204 h 2224967"/>
              <a:gd name="connsiteX4" fmla="*/ 781396 w 1564827"/>
              <a:gd name="connsiteY4" fmla="*/ 894642 h 2224967"/>
              <a:gd name="connsiteX5" fmla="*/ 1174302 w 1564827"/>
              <a:gd name="connsiteY5" fmla="*/ 892261 h 2224967"/>
              <a:gd name="connsiteX6" fmla="*/ 1179065 w 1564827"/>
              <a:gd name="connsiteY6" fmla="*/ 1350168 h 2224967"/>
              <a:gd name="connsiteX7" fmla="*/ 1564827 w 1564827"/>
              <a:gd name="connsiteY7" fmla="*/ 1351842 h 2224967"/>
              <a:gd name="connsiteX8" fmla="*/ 1560065 w 1564827"/>
              <a:gd name="connsiteY8" fmla="*/ 2218617 h 2224967"/>
              <a:gd name="connsiteX9" fmla="*/ 1176337 w 1564827"/>
              <a:gd name="connsiteY9" fmla="*/ 2224967 h 2224967"/>
              <a:gd name="connsiteX10" fmla="*/ 390442 w 1564827"/>
              <a:gd name="connsiteY10" fmla="*/ 439823 h 2224967"/>
              <a:gd name="connsiteX11" fmla="*/ 7061 w 1564827"/>
              <a:gd name="connsiteY11" fmla="*/ 439824 h 2224967"/>
              <a:gd name="connsiteX12" fmla="*/ 0 w 1564827"/>
              <a:gd name="connsiteY12" fmla="*/ 0 h 2224967"/>
              <a:gd name="connsiteX0" fmla="*/ 0 w 1564827"/>
              <a:gd name="connsiteY0" fmla="*/ 0 h 2237667"/>
              <a:gd name="connsiteX1" fmla="*/ 388062 w 1564827"/>
              <a:gd name="connsiteY1" fmla="*/ 1674 h 2237667"/>
              <a:gd name="connsiteX2" fmla="*/ 395205 w 1564827"/>
              <a:gd name="connsiteY2" fmla="*/ 446967 h 2237667"/>
              <a:gd name="connsiteX3" fmla="*/ 783777 w 1564827"/>
              <a:gd name="connsiteY3" fmla="*/ 442204 h 2237667"/>
              <a:gd name="connsiteX4" fmla="*/ 781396 w 1564827"/>
              <a:gd name="connsiteY4" fmla="*/ 894642 h 2237667"/>
              <a:gd name="connsiteX5" fmla="*/ 1174302 w 1564827"/>
              <a:gd name="connsiteY5" fmla="*/ 892261 h 2237667"/>
              <a:gd name="connsiteX6" fmla="*/ 1179065 w 1564827"/>
              <a:gd name="connsiteY6" fmla="*/ 1350168 h 2237667"/>
              <a:gd name="connsiteX7" fmla="*/ 1564827 w 1564827"/>
              <a:gd name="connsiteY7" fmla="*/ 1351842 h 2237667"/>
              <a:gd name="connsiteX8" fmla="*/ 1560065 w 1564827"/>
              <a:gd name="connsiteY8" fmla="*/ 2237667 h 2237667"/>
              <a:gd name="connsiteX9" fmla="*/ 1176337 w 1564827"/>
              <a:gd name="connsiteY9" fmla="*/ 2224967 h 2237667"/>
              <a:gd name="connsiteX10" fmla="*/ 390442 w 1564827"/>
              <a:gd name="connsiteY10" fmla="*/ 439823 h 2237667"/>
              <a:gd name="connsiteX11" fmla="*/ 7061 w 1564827"/>
              <a:gd name="connsiteY11" fmla="*/ 439824 h 2237667"/>
              <a:gd name="connsiteX12" fmla="*/ 0 w 1564827"/>
              <a:gd name="connsiteY12" fmla="*/ 0 h 2237667"/>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390442 w 1564827"/>
              <a:gd name="connsiteY10" fmla="*/ 439823 h 2240842"/>
              <a:gd name="connsiteX11" fmla="*/ 7061 w 1564827"/>
              <a:gd name="connsiteY11" fmla="*/ 439824 h 2240842"/>
              <a:gd name="connsiteX12" fmla="*/ 0 w 1564827"/>
              <a:gd name="connsiteY12"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893680 w 1564827"/>
              <a:gd name="connsiteY10" fmla="*/ 1789991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2061"/>
              <a:gd name="connsiteX1" fmla="*/ 388062 w 1564827"/>
              <a:gd name="connsiteY1" fmla="*/ 1674 h 2242061"/>
              <a:gd name="connsiteX2" fmla="*/ 395205 w 1564827"/>
              <a:gd name="connsiteY2" fmla="*/ 446967 h 2242061"/>
              <a:gd name="connsiteX3" fmla="*/ 783777 w 1564827"/>
              <a:gd name="connsiteY3" fmla="*/ 442204 h 2242061"/>
              <a:gd name="connsiteX4" fmla="*/ 781396 w 1564827"/>
              <a:gd name="connsiteY4" fmla="*/ 894642 h 2242061"/>
              <a:gd name="connsiteX5" fmla="*/ 1174302 w 1564827"/>
              <a:gd name="connsiteY5" fmla="*/ 892261 h 2242061"/>
              <a:gd name="connsiteX6" fmla="*/ 1179065 w 1564827"/>
              <a:gd name="connsiteY6" fmla="*/ 1350168 h 2242061"/>
              <a:gd name="connsiteX7" fmla="*/ 1564827 w 1564827"/>
              <a:gd name="connsiteY7" fmla="*/ 1351842 h 2242061"/>
              <a:gd name="connsiteX8" fmla="*/ 1560065 w 1564827"/>
              <a:gd name="connsiteY8" fmla="*/ 2237667 h 2242061"/>
              <a:gd name="connsiteX9" fmla="*/ 1173162 w 1564827"/>
              <a:gd name="connsiteY9" fmla="*/ 2240842 h 2242061"/>
              <a:gd name="connsiteX10" fmla="*/ 1176255 w 1564827"/>
              <a:gd name="connsiteY10" fmla="*/ 1793166 h 2242061"/>
              <a:gd name="connsiteX11" fmla="*/ 390442 w 1564827"/>
              <a:gd name="connsiteY11" fmla="*/ 439823 h 2242061"/>
              <a:gd name="connsiteX12" fmla="*/ 7061 w 1564827"/>
              <a:gd name="connsiteY12" fmla="*/ 439824 h 2242061"/>
              <a:gd name="connsiteX13" fmla="*/ 0 w 1564827"/>
              <a:gd name="connsiteY13" fmla="*/ 0 h 2242061"/>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938130 w 1564827"/>
              <a:gd name="connsiteY11" fmla="*/ 1349460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633330 w 1564827"/>
              <a:gd name="connsiteY12" fmla="*/ 1278022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611899 w 1564827"/>
              <a:gd name="connsiteY13" fmla="*/ 889879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95307"/>
              <a:gd name="connsiteY0" fmla="*/ 415998 h 2659001"/>
              <a:gd name="connsiteX1" fmla="*/ 388062 w 1595307"/>
              <a:gd name="connsiteY1" fmla="*/ 417672 h 2659001"/>
              <a:gd name="connsiteX2" fmla="*/ 395205 w 1595307"/>
              <a:gd name="connsiteY2" fmla="*/ 862965 h 2659001"/>
              <a:gd name="connsiteX3" fmla="*/ 783777 w 1595307"/>
              <a:gd name="connsiteY3" fmla="*/ 858202 h 2659001"/>
              <a:gd name="connsiteX4" fmla="*/ 781396 w 1595307"/>
              <a:gd name="connsiteY4" fmla="*/ 1310640 h 2659001"/>
              <a:gd name="connsiteX5" fmla="*/ 1174302 w 1595307"/>
              <a:gd name="connsiteY5" fmla="*/ 1308259 h 2659001"/>
              <a:gd name="connsiteX6" fmla="*/ 1179065 w 1595307"/>
              <a:gd name="connsiteY6" fmla="*/ 1766166 h 2659001"/>
              <a:gd name="connsiteX7" fmla="*/ 1595307 w 1595307"/>
              <a:gd name="connsiteY7" fmla="*/ 0 h 2659001"/>
              <a:gd name="connsiteX8" fmla="*/ 1560065 w 1595307"/>
              <a:gd name="connsiteY8" fmla="*/ 2653665 h 2659001"/>
              <a:gd name="connsiteX9" fmla="*/ 1173162 w 1595307"/>
              <a:gd name="connsiteY9" fmla="*/ 2656840 h 2659001"/>
              <a:gd name="connsiteX10" fmla="*/ 1176255 w 1595307"/>
              <a:gd name="connsiteY10" fmla="*/ 2209164 h 2659001"/>
              <a:gd name="connsiteX11" fmla="*/ 780967 w 1595307"/>
              <a:gd name="connsiteY11" fmla="*/ 2210751 h 2659001"/>
              <a:gd name="connsiteX12" fmla="*/ 776205 w 1595307"/>
              <a:gd name="connsiteY12" fmla="*/ 1755932 h 2659001"/>
              <a:gd name="connsiteX13" fmla="*/ 399968 w 1595307"/>
              <a:gd name="connsiteY13" fmla="*/ 1760696 h 2659001"/>
              <a:gd name="connsiteX14" fmla="*/ 390442 w 1595307"/>
              <a:gd name="connsiteY14" fmla="*/ 855821 h 2659001"/>
              <a:gd name="connsiteX15" fmla="*/ 7061 w 1595307"/>
              <a:gd name="connsiteY15" fmla="*/ 855822 h 2659001"/>
              <a:gd name="connsiteX16" fmla="*/ 0 w 1595307"/>
              <a:gd name="connsiteY16" fmla="*/ 415998 h 2659001"/>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74302 w 1576257"/>
              <a:gd name="connsiteY5" fmla="*/ 1339216 h 2689958"/>
              <a:gd name="connsiteX6" fmla="*/ 1179065 w 1576257"/>
              <a:gd name="connsiteY6" fmla="*/ 17971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74302 w 1576257"/>
              <a:gd name="connsiteY5" fmla="*/ 1339216 h 2689958"/>
              <a:gd name="connsiteX6" fmla="*/ 1179065 w 1576257"/>
              <a:gd name="connsiteY6" fmla="*/ 17971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53670 h 2696673"/>
              <a:gd name="connsiteX1" fmla="*/ 388062 w 1576257"/>
              <a:gd name="connsiteY1" fmla="*/ 455344 h 2696673"/>
              <a:gd name="connsiteX2" fmla="*/ 395205 w 1576257"/>
              <a:gd name="connsiteY2" fmla="*/ 900637 h 2696673"/>
              <a:gd name="connsiteX3" fmla="*/ 783777 w 1576257"/>
              <a:gd name="connsiteY3" fmla="*/ 895874 h 2696673"/>
              <a:gd name="connsiteX4" fmla="*/ 781396 w 1576257"/>
              <a:gd name="connsiteY4" fmla="*/ 1348312 h 2696673"/>
              <a:gd name="connsiteX5" fmla="*/ 1174302 w 1576257"/>
              <a:gd name="connsiteY5" fmla="*/ 1345931 h 2696673"/>
              <a:gd name="connsiteX6" fmla="*/ 1193352 w 1576257"/>
              <a:gd name="connsiteY6" fmla="*/ 13138 h 2696673"/>
              <a:gd name="connsiteX7" fmla="*/ 1576257 w 1576257"/>
              <a:gd name="connsiteY7" fmla="*/ 6715 h 2696673"/>
              <a:gd name="connsiteX8" fmla="*/ 1560065 w 1576257"/>
              <a:gd name="connsiteY8" fmla="*/ 2691337 h 2696673"/>
              <a:gd name="connsiteX9" fmla="*/ 1173162 w 1576257"/>
              <a:gd name="connsiteY9" fmla="*/ 2694512 h 2696673"/>
              <a:gd name="connsiteX10" fmla="*/ 1176255 w 1576257"/>
              <a:gd name="connsiteY10" fmla="*/ 2246836 h 2696673"/>
              <a:gd name="connsiteX11" fmla="*/ 780967 w 1576257"/>
              <a:gd name="connsiteY11" fmla="*/ 2248423 h 2696673"/>
              <a:gd name="connsiteX12" fmla="*/ 776205 w 1576257"/>
              <a:gd name="connsiteY12" fmla="*/ 1793604 h 2696673"/>
              <a:gd name="connsiteX13" fmla="*/ 399968 w 1576257"/>
              <a:gd name="connsiteY13" fmla="*/ 1798368 h 2696673"/>
              <a:gd name="connsiteX14" fmla="*/ 390442 w 1576257"/>
              <a:gd name="connsiteY14" fmla="*/ 893493 h 2696673"/>
              <a:gd name="connsiteX15" fmla="*/ 7061 w 1576257"/>
              <a:gd name="connsiteY15" fmla="*/ 893494 h 2696673"/>
              <a:gd name="connsiteX16" fmla="*/ 0 w 1576257"/>
              <a:gd name="connsiteY16" fmla="*/ 453670 h 2696673"/>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74302 w 1576257"/>
              <a:gd name="connsiteY5" fmla="*/ 1339216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90971 w 1576257"/>
              <a:gd name="connsiteY5" fmla="*/ 451010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90971 w 1576257"/>
              <a:gd name="connsiteY5" fmla="*/ 451010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90971 w 1576257"/>
              <a:gd name="connsiteY5" fmla="*/ 451010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71392 w 1576257"/>
              <a:gd name="connsiteY14" fmla="*/ 932022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783777 w 1576257"/>
              <a:gd name="connsiteY2" fmla="*/ 889159 h 2689958"/>
              <a:gd name="connsiteX3" fmla="*/ 781396 w 1576257"/>
              <a:gd name="connsiteY3" fmla="*/ 1341597 h 2689958"/>
              <a:gd name="connsiteX4" fmla="*/ 1190971 w 1576257"/>
              <a:gd name="connsiteY4" fmla="*/ 451010 h 2689958"/>
              <a:gd name="connsiteX5" fmla="*/ 1193352 w 1576257"/>
              <a:gd name="connsiteY5" fmla="*/ 6423 h 2689958"/>
              <a:gd name="connsiteX6" fmla="*/ 1576257 w 1576257"/>
              <a:gd name="connsiteY6" fmla="*/ 0 h 2689958"/>
              <a:gd name="connsiteX7" fmla="*/ 1560065 w 1576257"/>
              <a:gd name="connsiteY7" fmla="*/ 2684622 h 2689958"/>
              <a:gd name="connsiteX8" fmla="*/ 1173162 w 1576257"/>
              <a:gd name="connsiteY8" fmla="*/ 2687797 h 2689958"/>
              <a:gd name="connsiteX9" fmla="*/ 1176255 w 1576257"/>
              <a:gd name="connsiteY9" fmla="*/ 2240121 h 2689958"/>
              <a:gd name="connsiteX10" fmla="*/ 780967 w 1576257"/>
              <a:gd name="connsiteY10" fmla="*/ 2241708 h 2689958"/>
              <a:gd name="connsiteX11" fmla="*/ 776205 w 1576257"/>
              <a:gd name="connsiteY11" fmla="*/ 1786889 h 2689958"/>
              <a:gd name="connsiteX12" fmla="*/ 399968 w 1576257"/>
              <a:gd name="connsiteY12" fmla="*/ 1791653 h 2689958"/>
              <a:gd name="connsiteX13" fmla="*/ 371392 w 1576257"/>
              <a:gd name="connsiteY13" fmla="*/ 932022 h 2689958"/>
              <a:gd name="connsiteX14" fmla="*/ 7061 w 1576257"/>
              <a:gd name="connsiteY14" fmla="*/ 886779 h 2689958"/>
              <a:gd name="connsiteX15" fmla="*/ 0 w 1576257"/>
              <a:gd name="connsiteY15" fmla="*/ 446955 h 2689958"/>
              <a:gd name="connsiteX0" fmla="*/ 0 w 1576257"/>
              <a:gd name="connsiteY0" fmla="*/ 446955 h 2689958"/>
              <a:gd name="connsiteX1" fmla="*/ 388062 w 1576257"/>
              <a:gd name="connsiteY1" fmla="*/ 448629 h 2689958"/>
              <a:gd name="connsiteX2" fmla="*/ 783777 w 1576257"/>
              <a:gd name="connsiteY2" fmla="*/ 889159 h 2689958"/>
              <a:gd name="connsiteX3" fmla="*/ 1190971 w 1576257"/>
              <a:gd name="connsiteY3" fmla="*/ 451010 h 2689958"/>
              <a:gd name="connsiteX4" fmla="*/ 1193352 w 1576257"/>
              <a:gd name="connsiteY4" fmla="*/ 6423 h 2689958"/>
              <a:gd name="connsiteX5" fmla="*/ 1576257 w 1576257"/>
              <a:gd name="connsiteY5" fmla="*/ 0 h 2689958"/>
              <a:gd name="connsiteX6" fmla="*/ 1560065 w 1576257"/>
              <a:gd name="connsiteY6" fmla="*/ 2684622 h 2689958"/>
              <a:gd name="connsiteX7" fmla="*/ 1173162 w 1576257"/>
              <a:gd name="connsiteY7" fmla="*/ 2687797 h 2689958"/>
              <a:gd name="connsiteX8" fmla="*/ 1176255 w 1576257"/>
              <a:gd name="connsiteY8" fmla="*/ 2240121 h 2689958"/>
              <a:gd name="connsiteX9" fmla="*/ 780967 w 1576257"/>
              <a:gd name="connsiteY9" fmla="*/ 2241708 h 2689958"/>
              <a:gd name="connsiteX10" fmla="*/ 776205 w 1576257"/>
              <a:gd name="connsiteY10" fmla="*/ 1786889 h 2689958"/>
              <a:gd name="connsiteX11" fmla="*/ 399968 w 1576257"/>
              <a:gd name="connsiteY11" fmla="*/ 1791653 h 2689958"/>
              <a:gd name="connsiteX12" fmla="*/ 371392 w 1576257"/>
              <a:gd name="connsiteY12" fmla="*/ 932022 h 2689958"/>
              <a:gd name="connsiteX13" fmla="*/ 7061 w 1576257"/>
              <a:gd name="connsiteY13" fmla="*/ 886779 h 2689958"/>
              <a:gd name="connsiteX14" fmla="*/ 0 w 1576257"/>
              <a:gd name="connsiteY14" fmla="*/ 446955 h 2689958"/>
              <a:gd name="connsiteX0" fmla="*/ 0 w 1576257"/>
              <a:gd name="connsiteY0" fmla="*/ 446955 h 2689958"/>
              <a:gd name="connsiteX1" fmla="*/ 388062 w 1576257"/>
              <a:gd name="connsiteY1" fmla="*/ 448629 h 2689958"/>
              <a:gd name="connsiteX2" fmla="*/ 1190971 w 1576257"/>
              <a:gd name="connsiteY2" fmla="*/ 451010 h 2689958"/>
              <a:gd name="connsiteX3" fmla="*/ 1193352 w 1576257"/>
              <a:gd name="connsiteY3" fmla="*/ 6423 h 2689958"/>
              <a:gd name="connsiteX4" fmla="*/ 1576257 w 1576257"/>
              <a:gd name="connsiteY4" fmla="*/ 0 h 2689958"/>
              <a:gd name="connsiteX5" fmla="*/ 1560065 w 1576257"/>
              <a:gd name="connsiteY5" fmla="*/ 2684622 h 2689958"/>
              <a:gd name="connsiteX6" fmla="*/ 1173162 w 1576257"/>
              <a:gd name="connsiteY6" fmla="*/ 2687797 h 2689958"/>
              <a:gd name="connsiteX7" fmla="*/ 1176255 w 1576257"/>
              <a:gd name="connsiteY7" fmla="*/ 2240121 h 2689958"/>
              <a:gd name="connsiteX8" fmla="*/ 780967 w 1576257"/>
              <a:gd name="connsiteY8" fmla="*/ 2241708 h 2689958"/>
              <a:gd name="connsiteX9" fmla="*/ 776205 w 1576257"/>
              <a:gd name="connsiteY9" fmla="*/ 1786889 h 2689958"/>
              <a:gd name="connsiteX10" fmla="*/ 399968 w 1576257"/>
              <a:gd name="connsiteY10" fmla="*/ 1791653 h 2689958"/>
              <a:gd name="connsiteX11" fmla="*/ 371392 w 1576257"/>
              <a:gd name="connsiteY11" fmla="*/ 932022 h 2689958"/>
              <a:gd name="connsiteX12" fmla="*/ 7061 w 1576257"/>
              <a:gd name="connsiteY12" fmla="*/ 886779 h 2689958"/>
              <a:gd name="connsiteX13" fmla="*/ 0 w 1576257"/>
              <a:gd name="connsiteY13" fmla="*/ 446955 h 2689958"/>
              <a:gd name="connsiteX0" fmla="*/ 0 w 1576257"/>
              <a:gd name="connsiteY0" fmla="*/ 446955 h 2689958"/>
              <a:gd name="connsiteX1" fmla="*/ 1190971 w 1576257"/>
              <a:gd name="connsiteY1" fmla="*/ 451010 h 2689958"/>
              <a:gd name="connsiteX2" fmla="*/ 1193352 w 1576257"/>
              <a:gd name="connsiteY2" fmla="*/ 6423 h 2689958"/>
              <a:gd name="connsiteX3" fmla="*/ 1576257 w 1576257"/>
              <a:gd name="connsiteY3" fmla="*/ 0 h 2689958"/>
              <a:gd name="connsiteX4" fmla="*/ 1560065 w 1576257"/>
              <a:gd name="connsiteY4" fmla="*/ 2684622 h 2689958"/>
              <a:gd name="connsiteX5" fmla="*/ 1173162 w 1576257"/>
              <a:gd name="connsiteY5" fmla="*/ 2687797 h 2689958"/>
              <a:gd name="connsiteX6" fmla="*/ 1176255 w 1576257"/>
              <a:gd name="connsiteY6" fmla="*/ 2240121 h 2689958"/>
              <a:gd name="connsiteX7" fmla="*/ 780967 w 1576257"/>
              <a:gd name="connsiteY7" fmla="*/ 2241708 h 2689958"/>
              <a:gd name="connsiteX8" fmla="*/ 776205 w 1576257"/>
              <a:gd name="connsiteY8" fmla="*/ 1786889 h 2689958"/>
              <a:gd name="connsiteX9" fmla="*/ 399968 w 1576257"/>
              <a:gd name="connsiteY9" fmla="*/ 1791653 h 2689958"/>
              <a:gd name="connsiteX10" fmla="*/ 371392 w 1576257"/>
              <a:gd name="connsiteY10" fmla="*/ 932022 h 2689958"/>
              <a:gd name="connsiteX11" fmla="*/ 7061 w 1576257"/>
              <a:gd name="connsiteY11" fmla="*/ 886779 h 2689958"/>
              <a:gd name="connsiteX12" fmla="*/ 0 w 1576257"/>
              <a:gd name="connsiteY12" fmla="*/ 446955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42867 w 1947732"/>
              <a:gd name="connsiteY10" fmla="*/ 932022 h 2689958"/>
              <a:gd name="connsiteX11" fmla="*/ 378536 w 1947732"/>
              <a:gd name="connsiteY11" fmla="*/ 886779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42867 w 1947732"/>
              <a:gd name="connsiteY10" fmla="*/ 932022 h 2689958"/>
              <a:gd name="connsiteX11" fmla="*/ 2298 w 1947732"/>
              <a:gd name="connsiteY11" fmla="*/ 891541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061 w 1947732"/>
              <a:gd name="connsiteY10" fmla="*/ 889159 h 2689958"/>
              <a:gd name="connsiteX11" fmla="*/ 2298 w 1947732"/>
              <a:gd name="connsiteY11" fmla="*/ 891541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061 w 1947732"/>
              <a:gd name="connsiteY10" fmla="*/ 889159 h 2689958"/>
              <a:gd name="connsiteX11" fmla="*/ 2298 w 1947732"/>
              <a:gd name="connsiteY11" fmla="*/ 891541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586176 w 1947732"/>
              <a:gd name="connsiteY10" fmla="*/ 1279887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95676 w 1947732"/>
              <a:gd name="connsiteY10" fmla="*/ 1346562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95676 w 1947732"/>
              <a:gd name="connsiteY10" fmla="*/ 1346562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95676 w 1947732"/>
              <a:gd name="connsiteY10" fmla="*/ 1346562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533 w 1947732"/>
              <a:gd name="connsiteY10" fmla="*/ 1332275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533 w 1947732"/>
              <a:gd name="connsiteY10" fmla="*/ 1332275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533 w 1947732"/>
              <a:gd name="connsiteY10" fmla="*/ 1332275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657613 w 1947732"/>
              <a:gd name="connsiteY10" fmla="*/ 1598974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48943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48943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48943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6673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71492 w 1947732"/>
              <a:gd name="connsiteY7" fmla="*/ 2239326 h 2689958"/>
              <a:gd name="connsiteX8" fmla="*/ 116673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772873"/>
              <a:gd name="connsiteX1" fmla="*/ 1562446 w 1947732"/>
              <a:gd name="connsiteY1" fmla="*/ 451010 h 2772873"/>
              <a:gd name="connsiteX2" fmla="*/ 1564827 w 1947732"/>
              <a:gd name="connsiteY2" fmla="*/ 6423 h 2772873"/>
              <a:gd name="connsiteX3" fmla="*/ 1947732 w 1947732"/>
              <a:gd name="connsiteY3" fmla="*/ 0 h 2772873"/>
              <a:gd name="connsiteX4" fmla="*/ 1931540 w 1947732"/>
              <a:gd name="connsiteY4" fmla="*/ 2684622 h 2772873"/>
              <a:gd name="connsiteX5" fmla="*/ 1544637 w 1947732"/>
              <a:gd name="connsiteY5" fmla="*/ 2687797 h 2772873"/>
              <a:gd name="connsiteX6" fmla="*/ 1160380 w 1947732"/>
              <a:gd name="connsiteY6" fmla="*/ 2684621 h 2772873"/>
              <a:gd name="connsiteX7" fmla="*/ 1171492 w 1947732"/>
              <a:gd name="connsiteY7" fmla="*/ 2239326 h 2772873"/>
              <a:gd name="connsiteX8" fmla="*/ 1166730 w 1947732"/>
              <a:gd name="connsiteY8" fmla="*/ 1786889 h 2772873"/>
              <a:gd name="connsiteX9" fmla="*/ 771443 w 1947732"/>
              <a:gd name="connsiteY9" fmla="*/ 1791653 h 2772873"/>
              <a:gd name="connsiteX10" fmla="*/ 781438 w 1947732"/>
              <a:gd name="connsiteY10" fmla="*/ 1334656 h 2772873"/>
              <a:gd name="connsiteX11" fmla="*/ 388533 w 1947732"/>
              <a:gd name="connsiteY11" fmla="*/ 1332275 h 2772873"/>
              <a:gd name="connsiteX12" fmla="*/ 388061 w 1947732"/>
              <a:gd name="connsiteY12" fmla="*/ 889159 h 2772873"/>
              <a:gd name="connsiteX13" fmla="*/ 2298 w 1947732"/>
              <a:gd name="connsiteY13" fmla="*/ 891541 h 2772873"/>
              <a:gd name="connsiteX14" fmla="*/ 0 w 1947732"/>
              <a:gd name="connsiteY14" fmla="*/ 444573 h 2772873"/>
              <a:gd name="connsiteX0" fmla="*/ 0 w 1947732"/>
              <a:gd name="connsiteY0" fmla="*/ 444573 h 2901025"/>
              <a:gd name="connsiteX1" fmla="*/ 1562446 w 1947732"/>
              <a:gd name="connsiteY1" fmla="*/ 451010 h 2901025"/>
              <a:gd name="connsiteX2" fmla="*/ 1564827 w 1947732"/>
              <a:gd name="connsiteY2" fmla="*/ 6423 h 2901025"/>
              <a:gd name="connsiteX3" fmla="*/ 1947732 w 1947732"/>
              <a:gd name="connsiteY3" fmla="*/ 0 h 2901025"/>
              <a:gd name="connsiteX4" fmla="*/ 1931540 w 1947732"/>
              <a:gd name="connsiteY4" fmla="*/ 2684622 h 2901025"/>
              <a:gd name="connsiteX5" fmla="*/ 1160380 w 1947732"/>
              <a:gd name="connsiteY5" fmla="*/ 2684621 h 2901025"/>
              <a:gd name="connsiteX6" fmla="*/ 1171492 w 1947732"/>
              <a:gd name="connsiteY6" fmla="*/ 2239326 h 2901025"/>
              <a:gd name="connsiteX7" fmla="*/ 1166730 w 1947732"/>
              <a:gd name="connsiteY7" fmla="*/ 1786889 h 2901025"/>
              <a:gd name="connsiteX8" fmla="*/ 771443 w 1947732"/>
              <a:gd name="connsiteY8" fmla="*/ 1791653 h 2901025"/>
              <a:gd name="connsiteX9" fmla="*/ 781438 w 1947732"/>
              <a:gd name="connsiteY9" fmla="*/ 1334656 h 2901025"/>
              <a:gd name="connsiteX10" fmla="*/ 388533 w 1947732"/>
              <a:gd name="connsiteY10" fmla="*/ 1332275 h 2901025"/>
              <a:gd name="connsiteX11" fmla="*/ 388061 w 1947732"/>
              <a:gd name="connsiteY11" fmla="*/ 889159 h 2901025"/>
              <a:gd name="connsiteX12" fmla="*/ 2298 w 1947732"/>
              <a:gd name="connsiteY12" fmla="*/ 891541 h 2901025"/>
              <a:gd name="connsiteX13" fmla="*/ 0 w 1947732"/>
              <a:gd name="connsiteY13" fmla="*/ 444573 h 2901025"/>
              <a:gd name="connsiteX0" fmla="*/ 0 w 1947732"/>
              <a:gd name="connsiteY0" fmla="*/ 444573 h 2901025"/>
              <a:gd name="connsiteX1" fmla="*/ 1562446 w 1947732"/>
              <a:gd name="connsiteY1" fmla="*/ 451010 h 2901025"/>
              <a:gd name="connsiteX2" fmla="*/ 1564827 w 1947732"/>
              <a:gd name="connsiteY2" fmla="*/ 6423 h 2901025"/>
              <a:gd name="connsiteX3" fmla="*/ 1947732 w 1947732"/>
              <a:gd name="connsiteY3" fmla="*/ 0 h 2901025"/>
              <a:gd name="connsiteX4" fmla="*/ 1931540 w 1947732"/>
              <a:gd name="connsiteY4" fmla="*/ 2684622 h 2901025"/>
              <a:gd name="connsiteX5" fmla="*/ 1160380 w 1947732"/>
              <a:gd name="connsiteY5" fmla="*/ 2684621 h 2901025"/>
              <a:gd name="connsiteX6" fmla="*/ 1166730 w 1947732"/>
              <a:gd name="connsiteY6" fmla="*/ 1786889 h 2901025"/>
              <a:gd name="connsiteX7" fmla="*/ 771443 w 1947732"/>
              <a:gd name="connsiteY7" fmla="*/ 1791653 h 2901025"/>
              <a:gd name="connsiteX8" fmla="*/ 781438 w 1947732"/>
              <a:gd name="connsiteY8" fmla="*/ 1334656 h 2901025"/>
              <a:gd name="connsiteX9" fmla="*/ 388533 w 1947732"/>
              <a:gd name="connsiteY9" fmla="*/ 1332275 h 2901025"/>
              <a:gd name="connsiteX10" fmla="*/ 388061 w 1947732"/>
              <a:gd name="connsiteY10" fmla="*/ 889159 h 2901025"/>
              <a:gd name="connsiteX11" fmla="*/ 2298 w 1947732"/>
              <a:gd name="connsiteY11" fmla="*/ 891541 h 2901025"/>
              <a:gd name="connsiteX12" fmla="*/ 0 w 1947732"/>
              <a:gd name="connsiteY12" fmla="*/ 444573 h 2901025"/>
              <a:gd name="connsiteX0" fmla="*/ 0 w 1947732"/>
              <a:gd name="connsiteY0" fmla="*/ 444573 h 2898219"/>
              <a:gd name="connsiteX1" fmla="*/ 1562446 w 1947732"/>
              <a:gd name="connsiteY1" fmla="*/ 451010 h 2898219"/>
              <a:gd name="connsiteX2" fmla="*/ 1564827 w 1947732"/>
              <a:gd name="connsiteY2" fmla="*/ 6423 h 2898219"/>
              <a:gd name="connsiteX3" fmla="*/ 1947732 w 1947732"/>
              <a:gd name="connsiteY3" fmla="*/ 0 h 2898219"/>
              <a:gd name="connsiteX4" fmla="*/ 1931540 w 1947732"/>
              <a:gd name="connsiteY4" fmla="*/ 2684622 h 2898219"/>
              <a:gd name="connsiteX5" fmla="*/ 1212767 w 1947732"/>
              <a:gd name="connsiteY5" fmla="*/ 2675096 h 2898219"/>
              <a:gd name="connsiteX6" fmla="*/ 1166730 w 1947732"/>
              <a:gd name="connsiteY6" fmla="*/ 1786889 h 2898219"/>
              <a:gd name="connsiteX7" fmla="*/ 771443 w 1947732"/>
              <a:gd name="connsiteY7" fmla="*/ 1791653 h 2898219"/>
              <a:gd name="connsiteX8" fmla="*/ 781438 w 1947732"/>
              <a:gd name="connsiteY8" fmla="*/ 1334656 h 2898219"/>
              <a:gd name="connsiteX9" fmla="*/ 388533 w 1947732"/>
              <a:gd name="connsiteY9" fmla="*/ 1332275 h 2898219"/>
              <a:gd name="connsiteX10" fmla="*/ 388061 w 1947732"/>
              <a:gd name="connsiteY10" fmla="*/ 889159 h 2898219"/>
              <a:gd name="connsiteX11" fmla="*/ 2298 w 1947732"/>
              <a:gd name="connsiteY11" fmla="*/ 891541 h 2898219"/>
              <a:gd name="connsiteX12" fmla="*/ 0 w 1947732"/>
              <a:gd name="connsiteY12" fmla="*/ 444573 h 2898219"/>
              <a:gd name="connsiteX0" fmla="*/ 0 w 1947732"/>
              <a:gd name="connsiteY0" fmla="*/ 444573 h 2899613"/>
              <a:gd name="connsiteX1" fmla="*/ 1562446 w 1947732"/>
              <a:gd name="connsiteY1" fmla="*/ 451010 h 2899613"/>
              <a:gd name="connsiteX2" fmla="*/ 1564827 w 1947732"/>
              <a:gd name="connsiteY2" fmla="*/ 6423 h 2899613"/>
              <a:gd name="connsiteX3" fmla="*/ 1947732 w 1947732"/>
              <a:gd name="connsiteY3" fmla="*/ 0 h 2899613"/>
              <a:gd name="connsiteX4" fmla="*/ 1931540 w 1947732"/>
              <a:gd name="connsiteY4" fmla="*/ 2684622 h 2899613"/>
              <a:gd name="connsiteX5" fmla="*/ 1169905 w 1947732"/>
              <a:gd name="connsiteY5" fmla="*/ 2679858 h 2899613"/>
              <a:gd name="connsiteX6" fmla="*/ 1166730 w 1947732"/>
              <a:gd name="connsiteY6" fmla="*/ 1786889 h 2899613"/>
              <a:gd name="connsiteX7" fmla="*/ 771443 w 1947732"/>
              <a:gd name="connsiteY7" fmla="*/ 1791653 h 2899613"/>
              <a:gd name="connsiteX8" fmla="*/ 781438 w 1947732"/>
              <a:gd name="connsiteY8" fmla="*/ 1334656 h 2899613"/>
              <a:gd name="connsiteX9" fmla="*/ 388533 w 1947732"/>
              <a:gd name="connsiteY9" fmla="*/ 1332275 h 2899613"/>
              <a:gd name="connsiteX10" fmla="*/ 388061 w 1947732"/>
              <a:gd name="connsiteY10" fmla="*/ 889159 h 2899613"/>
              <a:gd name="connsiteX11" fmla="*/ 2298 w 1947732"/>
              <a:gd name="connsiteY11" fmla="*/ 891541 h 2899613"/>
              <a:gd name="connsiteX12" fmla="*/ 0 w 1947732"/>
              <a:gd name="connsiteY12" fmla="*/ 444573 h 2899613"/>
              <a:gd name="connsiteX0" fmla="*/ 0 w 1947732"/>
              <a:gd name="connsiteY0" fmla="*/ 444573 h 2881299"/>
              <a:gd name="connsiteX1" fmla="*/ 1562446 w 1947732"/>
              <a:gd name="connsiteY1" fmla="*/ 451010 h 2881299"/>
              <a:gd name="connsiteX2" fmla="*/ 1564827 w 1947732"/>
              <a:gd name="connsiteY2" fmla="*/ 6423 h 2881299"/>
              <a:gd name="connsiteX3" fmla="*/ 1947732 w 1947732"/>
              <a:gd name="connsiteY3" fmla="*/ 0 h 2881299"/>
              <a:gd name="connsiteX4" fmla="*/ 1931540 w 1947732"/>
              <a:gd name="connsiteY4" fmla="*/ 2684622 h 2881299"/>
              <a:gd name="connsiteX5" fmla="*/ 1169905 w 1947732"/>
              <a:gd name="connsiteY5" fmla="*/ 2679858 h 2881299"/>
              <a:gd name="connsiteX6" fmla="*/ 1166730 w 1947732"/>
              <a:gd name="connsiteY6" fmla="*/ 1786889 h 2881299"/>
              <a:gd name="connsiteX7" fmla="*/ 771443 w 1947732"/>
              <a:gd name="connsiteY7" fmla="*/ 1791653 h 2881299"/>
              <a:gd name="connsiteX8" fmla="*/ 781438 w 1947732"/>
              <a:gd name="connsiteY8" fmla="*/ 1334656 h 2881299"/>
              <a:gd name="connsiteX9" fmla="*/ 388533 w 1947732"/>
              <a:gd name="connsiteY9" fmla="*/ 1332275 h 2881299"/>
              <a:gd name="connsiteX10" fmla="*/ 388061 w 1947732"/>
              <a:gd name="connsiteY10" fmla="*/ 889159 h 2881299"/>
              <a:gd name="connsiteX11" fmla="*/ 2298 w 1947732"/>
              <a:gd name="connsiteY11" fmla="*/ 891541 h 2881299"/>
              <a:gd name="connsiteX12" fmla="*/ 0 w 1947732"/>
              <a:gd name="connsiteY12" fmla="*/ 444573 h 2881299"/>
              <a:gd name="connsiteX0" fmla="*/ 0 w 1947732"/>
              <a:gd name="connsiteY0" fmla="*/ 444573 h 2686373"/>
              <a:gd name="connsiteX1" fmla="*/ 1562446 w 1947732"/>
              <a:gd name="connsiteY1" fmla="*/ 451010 h 2686373"/>
              <a:gd name="connsiteX2" fmla="*/ 1564827 w 1947732"/>
              <a:gd name="connsiteY2" fmla="*/ 6423 h 2686373"/>
              <a:gd name="connsiteX3" fmla="*/ 1947732 w 1947732"/>
              <a:gd name="connsiteY3" fmla="*/ 0 h 2686373"/>
              <a:gd name="connsiteX4" fmla="*/ 1931540 w 1947732"/>
              <a:gd name="connsiteY4" fmla="*/ 2684622 h 2686373"/>
              <a:gd name="connsiteX5" fmla="*/ 1169905 w 1947732"/>
              <a:gd name="connsiteY5" fmla="*/ 2679858 h 2686373"/>
              <a:gd name="connsiteX6" fmla="*/ 1166730 w 1947732"/>
              <a:gd name="connsiteY6" fmla="*/ 1786889 h 2686373"/>
              <a:gd name="connsiteX7" fmla="*/ 771443 w 1947732"/>
              <a:gd name="connsiteY7" fmla="*/ 1791653 h 2686373"/>
              <a:gd name="connsiteX8" fmla="*/ 781438 w 1947732"/>
              <a:gd name="connsiteY8" fmla="*/ 1334656 h 2686373"/>
              <a:gd name="connsiteX9" fmla="*/ 388533 w 1947732"/>
              <a:gd name="connsiteY9" fmla="*/ 1332275 h 2686373"/>
              <a:gd name="connsiteX10" fmla="*/ 388061 w 1947732"/>
              <a:gd name="connsiteY10" fmla="*/ 889159 h 2686373"/>
              <a:gd name="connsiteX11" fmla="*/ 2298 w 1947732"/>
              <a:gd name="connsiteY11" fmla="*/ 891541 h 2686373"/>
              <a:gd name="connsiteX12" fmla="*/ 0 w 1947732"/>
              <a:gd name="connsiteY12" fmla="*/ 444573 h 2686373"/>
              <a:gd name="connsiteX0" fmla="*/ 0 w 1947732"/>
              <a:gd name="connsiteY0" fmla="*/ 444573 h 2684622"/>
              <a:gd name="connsiteX1" fmla="*/ 1562446 w 1947732"/>
              <a:gd name="connsiteY1" fmla="*/ 451010 h 2684622"/>
              <a:gd name="connsiteX2" fmla="*/ 1564827 w 1947732"/>
              <a:gd name="connsiteY2" fmla="*/ 6423 h 2684622"/>
              <a:gd name="connsiteX3" fmla="*/ 1947732 w 1947732"/>
              <a:gd name="connsiteY3" fmla="*/ 0 h 2684622"/>
              <a:gd name="connsiteX4" fmla="*/ 1931540 w 1947732"/>
              <a:gd name="connsiteY4" fmla="*/ 2684622 h 2684622"/>
              <a:gd name="connsiteX5" fmla="*/ 1169905 w 1947732"/>
              <a:gd name="connsiteY5" fmla="*/ 2679858 h 2684622"/>
              <a:gd name="connsiteX6" fmla="*/ 1166730 w 1947732"/>
              <a:gd name="connsiteY6" fmla="*/ 1786889 h 2684622"/>
              <a:gd name="connsiteX7" fmla="*/ 771443 w 1947732"/>
              <a:gd name="connsiteY7" fmla="*/ 1791653 h 2684622"/>
              <a:gd name="connsiteX8" fmla="*/ 781438 w 1947732"/>
              <a:gd name="connsiteY8" fmla="*/ 1334656 h 2684622"/>
              <a:gd name="connsiteX9" fmla="*/ 388533 w 1947732"/>
              <a:gd name="connsiteY9" fmla="*/ 1332275 h 2684622"/>
              <a:gd name="connsiteX10" fmla="*/ 388061 w 1947732"/>
              <a:gd name="connsiteY10" fmla="*/ 889159 h 2684622"/>
              <a:gd name="connsiteX11" fmla="*/ 2298 w 1947732"/>
              <a:gd name="connsiteY11" fmla="*/ 891541 h 2684622"/>
              <a:gd name="connsiteX12" fmla="*/ 0 w 1947732"/>
              <a:gd name="connsiteY12" fmla="*/ 444573 h 2684622"/>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732" h="2682240">
                <a:moveTo>
                  <a:pt x="0" y="444573"/>
                </a:moveTo>
                <a:lnTo>
                  <a:pt x="1562446" y="451010"/>
                </a:lnTo>
                <a:cubicBezTo>
                  <a:pt x="1565622" y="203478"/>
                  <a:pt x="1562445" y="468782"/>
                  <a:pt x="1564827" y="6423"/>
                </a:cubicBezTo>
                <a:lnTo>
                  <a:pt x="1947732" y="0"/>
                </a:lnTo>
                <a:cubicBezTo>
                  <a:pt x="1945351" y="1013619"/>
                  <a:pt x="1945828" y="2533015"/>
                  <a:pt x="1945828" y="2682240"/>
                </a:cubicBezTo>
                <a:cubicBezTo>
                  <a:pt x="1440747" y="2682001"/>
                  <a:pt x="1587093" y="2675493"/>
                  <a:pt x="1169905" y="2679858"/>
                </a:cubicBezTo>
                <a:cubicBezTo>
                  <a:pt x="1171025" y="2327829"/>
                  <a:pt x="1174403" y="2309573"/>
                  <a:pt x="1166730" y="1786889"/>
                </a:cubicBezTo>
                <a:cubicBezTo>
                  <a:pt x="905189" y="1793240"/>
                  <a:pt x="1023855" y="1786891"/>
                  <a:pt x="771443" y="1791653"/>
                </a:cubicBezTo>
                <a:cubicBezTo>
                  <a:pt x="775490" y="1519828"/>
                  <a:pt x="780962" y="1635056"/>
                  <a:pt x="781438" y="1334656"/>
                </a:cubicBezTo>
                <a:cubicBezTo>
                  <a:pt x="596177" y="1339056"/>
                  <a:pt x="650152" y="1331515"/>
                  <a:pt x="388533" y="1332275"/>
                </a:cubicBezTo>
                <a:cubicBezTo>
                  <a:pt x="388929" y="1100896"/>
                  <a:pt x="390124" y="1168195"/>
                  <a:pt x="388061" y="889159"/>
                </a:cubicBezTo>
                <a:cubicBezTo>
                  <a:pt x="159448" y="888365"/>
                  <a:pt x="186435" y="895789"/>
                  <a:pt x="2298" y="891541"/>
                </a:cubicBezTo>
                <a:cubicBezTo>
                  <a:pt x="1518" y="649168"/>
                  <a:pt x="5953" y="648963"/>
                  <a:pt x="0" y="444573"/>
                </a:cubicBezTo>
                <a:close/>
              </a:path>
            </a:pathLst>
          </a:custGeom>
          <a:pattFill prst="ltVert">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030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Alkali Metals</a:t>
            </a:r>
            <a:endParaRPr lang="en-US" dirty="0">
              <a:solidFill>
                <a:srgbClr val="FF0000"/>
              </a:solidFill>
            </a:endParaRPr>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Alkaline Earth Metals</a:t>
            </a:r>
            <a:endParaRPr lang="en-US" sz="1600" dirty="0">
              <a:solidFill>
                <a:srgbClr val="FF0000"/>
              </a:solidFill>
            </a:endParaRPr>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Boron Family</a:t>
            </a:r>
            <a:endParaRPr lang="en-US" dirty="0">
              <a:solidFill>
                <a:srgbClr val="FF0000"/>
              </a:solidFill>
            </a:endParaRPr>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Carbon Family</a:t>
            </a:r>
            <a:endParaRPr lang="en-US" dirty="0">
              <a:solidFill>
                <a:srgbClr val="FF0000"/>
              </a:solidFill>
            </a:endParaRPr>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Nitrogen Family</a:t>
            </a:r>
            <a:endParaRPr lang="en-US" dirty="0">
              <a:solidFill>
                <a:srgbClr val="FF0000"/>
              </a:solidFill>
            </a:endParaRPr>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Oxygen Family</a:t>
            </a:r>
            <a:endParaRPr lang="en-US" dirty="0">
              <a:solidFill>
                <a:srgbClr val="FF0000"/>
              </a:solidFill>
            </a:endParaRPr>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Halogens</a:t>
            </a:r>
            <a:endParaRPr lang="en-US" dirty="0">
              <a:solidFill>
                <a:srgbClr val="FF0000"/>
              </a:solidFill>
            </a:endParaRPr>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Nobel Gases</a:t>
            </a:r>
            <a:endParaRPr lang="en-US" dirty="0">
              <a:solidFill>
                <a:srgbClr val="FF0000"/>
              </a:solidFill>
            </a:endParaRPr>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Transition Metals</a:t>
            </a:r>
            <a:endParaRPr lang="en-US" dirty="0">
              <a:solidFill>
                <a:srgbClr val="FF0000"/>
              </a:solidFill>
            </a:endParaRPr>
          </a:p>
        </p:txBody>
      </p:sp>
      <p:sp>
        <p:nvSpPr>
          <p:cNvPr id="21" name="TextBox 20"/>
          <p:cNvSpPr txBox="1"/>
          <p:nvPr/>
        </p:nvSpPr>
        <p:spPr>
          <a:xfrm>
            <a:off x="3151630" y="2642501"/>
            <a:ext cx="3260723" cy="1200329"/>
          </a:xfrm>
          <a:prstGeom prst="rect">
            <a:avLst/>
          </a:prstGeom>
          <a:solidFill>
            <a:srgbClr val="FFFF00"/>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Label the Metalloids.</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Outline and fill these as such.</a:t>
            </a:r>
          </a:p>
        </p:txBody>
      </p:sp>
      <p:sp>
        <p:nvSpPr>
          <p:cNvPr id="25" name="Rectangle 24"/>
          <p:cNvSpPr/>
          <p:nvPr/>
        </p:nvSpPr>
        <p:spPr>
          <a:xfrm>
            <a:off x="6653295" y="2505784"/>
            <a:ext cx="1564827" cy="2243003"/>
          </a:xfrm>
          <a:custGeom>
            <a:avLst/>
            <a:gdLst>
              <a:gd name="connsiteX0" fmla="*/ 0 w 1564828"/>
              <a:gd name="connsiteY0" fmla="*/ 0 h 1768561"/>
              <a:gd name="connsiteX1" fmla="*/ 1564828 w 1564828"/>
              <a:gd name="connsiteY1" fmla="*/ 0 h 1768561"/>
              <a:gd name="connsiteX2" fmla="*/ 1564828 w 1564828"/>
              <a:gd name="connsiteY2" fmla="*/ 1768561 h 1768561"/>
              <a:gd name="connsiteX3" fmla="*/ 0 w 1564828"/>
              <a:gd name="connsiteY3" fmla="*/ 1768561 h 1768561"/>
              <a:gd name="connsiteX4" fmla="*/ 0 w 1564828"/>
              <a:gd name="connsiteY4" fmla="*/ 0 h 1768561"/>
              <a:gd name="connsiteX0" fmla="*/ 0 w 1564828"/>
              <a:gd name="connsiteY0" fmla="*/ 3089 h 1771650"/>
              <a:gd name="connsiteX1" fmla="*/ 774252 w 1564828"/>
              <a:gd name="connsiteY1" fmla="*/ 0 h 1771650"/>
              <a:gd name="connsiteX2" fmla="*/ 1564828 w 1564828"/>
              <a:gd name="connsiteY2" fmla="*/ 3089 h 1771650"/>
              <a:gd name="connsiteX3" fmla="*/ 1564828 w 1564828"/>
              <a:gd name="connsiteY3" fmla="*/ 1771650 h 1771650"/>
              <a:gd name="connsiteX4" fmla="*/ 0 w 1564828"/>
              <a:gd name="connsiteY4" fmla="*/ 1771650 h 1771650"/>
              <a:gd name="connsiteX5" fmla="*/ 0 w 1564828"/>
              <a:gd name="connsiteY5" fmla="*/ 3089 h 1771650"/>
              <a:gd name="connsiteX0" fmla="*/ 0 w 1564828"/>
              <a:gd name="connsiteY0" fmla="*/ 3089 h 1771650"/>
              <a:gd name="connsiteX1" fmla="*/ 774252 w 1564828"/>
              <a:gd name="connsiteY1" fmla="*/ 0 h 1771650"/>
              <a:gd name="connsiteX2" fmla="*/ 1564828 w 1564828"/>
              <a:gd name="connsiteY2" fmla="*/ 3089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679002 w 1564828"/>
              <a:gd name="connsiteY2" fmla="*/ 59769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1183828 w 1564828"/>
              <a:gd name="connsiteY4" fmla="*/ 907964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779015 w 1569590"/>
              <a:gd name="connsiteY3" fmla="*/ 88820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78854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4763 w 1569590"/>
              <a:gd name="connsiteY0" fmla="*/ 0 h 2218617"/>
              <a:gd name="connsiteX1" fmla="*/ 788540 w 1569590"/>
              <a:gd name="connsiteY1" fmla="*/ 442204 h 2218617"/>
              <a:gd name="connsiteX2" fmla="*/ 786159 w 1569590"/>
              <a:gd name="connsiteY2" fmla="*/ 894642 h 2218617"/>
              <a:gd name="connsiteX3" fmla="*/ 1179065 w 1569590"/>
              <a:gd name="connsiteY3" fmla="*/ 892261 h 2218617"/>
              <a:gd name="connsiteX4" fmla="*/ 1183828 w 1569590"/>
              <a:gd name="connsiteY4" fmla="*/ 1350168 h 2218617"/>
              <a:gd name="connsiteX5" fmla="*/ 1569590 w 1569590"/>
              <a:gd name="connsiteY5" fmla="*/ 1351842 h 2218617"/>
              <a:gd name="connsiteX6" fmla="*/ 1564828 w 1569590"/>
              <a:gd name="connsiteY6" fmla="*/ 2218617 h 2218617"/>
              <a:gd name="connsiteX7" fmla="*/ 0 w 1569590"/>
              <a:gd name="connsiteY7" fmla="*/ 2218617 h 2218617"/>
              <a:gd name="connsiteX8" fmla="*/ 4763 w 1569590"/>
              <a:gd name="connsiteY8" fmla="*/ 0 h 2218617"/>
              <a:gd name="connsiteX0" fmla="*/ 4763 w 1569590"/>
              <a:gd name="connsiteY0" fmla="*/ 0 h 2218617"/>
              <a:gd name="connsiteX1" fmla="*/ 395206 w 1569590"/>
              <a:gd name="connsiteY1" fmla="*/ 223130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614281 w 1569590"/>
              <a:gd name="connsiteY2" fmla="*/ 249323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120880 w 1685707"/>
              <a:gd name="connsiteY0" fmla="*/ 0 h 2218617"/>
              <a:gd name="connsiteX1" fmla="*/ 508942 w 1685707"/>
              <a:gd name="connsiteY1" fmla="*/ 1674 h 2218617"/>
              <a:gd name="connsiteX2" fmla="*/ 516085 w 1685707"/>
              <a:gd name="connsiteY2" fmla="*/ 446967 h 2218617"/>
              <a:gd name="connsiteX3" fmla="*/ 904657 w 1685707"/>
              <a:gd name="connsiteY3" fmla="*/ 442204 h 2218617"/>
              <a:gd name="connsiteX4" fmla="*/ 902276 w 1685707"/>
              <a:gd name="connsiteY4" fmla="*/ 894642 h 2218617"/>
              <a:gd name="connsiteX5" fmla="*/ 1295182 w 1685707"/>
              <a:gd name="connsiteY5" fmla="*/ 892261 h 2218617"/>
              <a:gd name="connsiteX6" fmla="*/ 1299945 w 1685707"/>
              <a:gd name="connsiteY6" fmla="*/ 1350168 h 2218617"/>
              <a:gd name="connsiteX7" fmla="*/ 1685707 w 1685707"/>
              <a:gd name="connsiteY7" fmla="*/ 1351842 h 2218617"/>
              <a:gd name="connsiteX8" fmla="*/ 1680945 w 1685707"/>
              <a:gd name="connsiteY8" fmla="*/ 2218617 h 2218617"/>
              <a:gd name="connsiteX9" fmla="*/ 116117 w 1685707"/>
              <a:gd name="connsiteY9" fmla="*/ 2218617 h 2218617"/>
              <a:gd name="connsiteX10" fmla="*/ 116035 w 1685707"/>
              <a:gd name="connsiteY10" fmla="*/ 437442 h 2218617"/>
              <a:gd name="connsiteX11" fmla="*/ 120880 w 1685707"/>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118412 w 1630934"/>
              <a:gd name="connsiteY11" fmla="*/ 299330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0 w 1564827"/>
              <a:gd name="connsiteY0" fmla="*/ 0 h 2224967"/>
              <a:gd name="connsiteX1" fmla="*/ 388062 w 1564827"/>
              <a:gd name="connsiteY1" fmla="*/ 1674 h 2224967"/>
              <a:gd name="connsiteX2" fmla="*/ 395205 w 1564827"/>
              <a:gd name="connsiteY2" fmla="*/ 446967 h 2224967"/>
              <a:gd name="connsiteX3" fmla="*/ 783777 w 1564827"/>
              <a:gd name="connsiteY3" fmla="*/ 442204 h 2224967"/>
              <a:gd name="connsiteX4" fmla="*/ 781396 w 1564827"/>
              <a:gd name="connsiteY4" fmla="*/ 894642 h 2224967"/>
              <a:gd name="connsiteX5" fmla="*/ 1174302 w 1564827"/>
              <a:gd name="connsiteY5" fmla="*/ 892261 h 2224967"/>
              <a:gd name="connsiteX6" fmla="*/ 1179065 w 1564827"/>
              <a:gd name="connsiteY6" fmla="*/ 1350168 h 2224967"/>
              <a:gd name="connsiteX7" fmla="*/ 1564827 w 1564827"/>
              <a:gd name="connsiteY7" fmla="*/ 1351842 h 2224967"/>
              <a:gd name="connsiteX8" fmla="*/ 1560065 w 1564827"/>
              <a:gd name="connsiteY8" fmla="*/ 2218617 h 2224967"/>
              <a:gd name="connsiteX9" fmla="*/ 1176337 w 1564827"/>
              <a:gd name="connsiteY9" fmla="*/ 2224967 h 2224967"/>
              <a:gd name="connsiteX10" fmla="*/ 390442 w 1564827"/>
              <a:gd name="connsiteY10" fmla="*/ 439823 h 2224967"/>
              <a:gd name="connsiteX11" fmla="*/ 7061 w 1564827"/>
              <a:gd name="connsiteY11" fmla="*/ 439824 h 2224967"/>
              <a:gd name="connsiteX12" fmla="*/ 0 w 1564827"/>
              <a:gd name="connsiteY12" fmla="*/ 0 h 2224967"/>
              <a:gd name="connsiteX0" fmla="*/ 0 w 1564827"/>
              <a:gd name="connsiteY0" fmla="*/ 0 h 2237667"/>
              <a:gd name="connsiteX1" fmla="*/ 388062 w 1564827"/>
              <a:gd name="connsiteY1" fmla="*/ 1674 h 2237667"/>
              <a:gd name="connsiteX2" fmla="*/ 395205 w 1564827"/>
              <a:gd name="connsiteY2" fmla="*/ 446967 h 2237667"/>
              <a:gd name="connsiteX3" fmla="*/ 783777 w 1564827"/>
              <a:gd name="connsiteY3" fmla="*/ 442204 h 2237667"/>
              <a:gd name="connsiteX4" fmla="*/ 781396 w 1564827"/>
              <a:gd name="connsiteY4" fmla="*/ 894642 h 2237667"/>
              <a:gd name="connsiteX5" fmla="*/ 1174302 w 1564827"/>
              <a:gd name="connsiteY5" fmla="*/ 892261 h 2237667"/>
              <a:gd name="connsiteX6" fmla="*/ 1179065 w 1564827"/>
              <a:gd name="connsiteY6" fmla="*/ 1350168 h 2237667"/>
              <a:gd name="connsiteX7" fmla="*/ 1564827 w 1564827"/>
              <a:gd name="connsiteY7" fmla="*/ 1351842 h 2237667"/>
              <a:gd name="connsiteX8" fmla="*/ 1560065 w 1564827"/>
              <a:gd name="connsiteY8" fmla="*/ 2237667 h 2237667"/>
              <a:gd name="connsiteX9" fmla="*/ 1176337 w 1564827"/>
              <a:gd name="connsiteY9" fmla="*/ 2224967 h 2237667"/>
              <a:gd name="connsiteX10" fmla="*/ 390442 w 1564827"/>
              <a:gd name="connsiteY10" fmla="*/ 439823 h 2237667"/>
              <a:gd name="connsiteX11" fmla="*/ 7061 w 1564827"/>
              <a:gd name="connsiteY11" fmla="*/ 439824 h 2237667"/>
              <a:gd name="connsiteX12" fmla="*/ 0 w 1564827"/>
              <a:gd name="connsiteY12" fmla="*/ 0 h 2237667"/>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390442 w 1564827"/>
              <a:gd name="connsiteY10" fmla="*/ 439823 h 2240842"/>
              <a:gd name="connsiteX11" fmla="*/ 7061 w 1564827"/>
              <a:gd name="connsiteY11" fmla="*/ 439824 h 2240842"/>
              <a:gd name="connsiteX12" fmla="*/ 0 w 1564827"/>
              <a:gd name="connsiteY12"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893680 w 1564827"/>
              <a:gd name="connsiteY10" fmla="*/ 1789991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2061"/>
              <a:gd name="connsiteX1" fmla="*/ 388062 w 1564827"/>
              <a:gd name="connsiteY1" fmla="*/ 1674 h 2242061"/>
              <a:gd name="connsiteX2" fmla="*/ 395205 w 1564827"/>
              <a:gd name="connsiteY2" fmla="*/ 446967 h 2242061"/>
              <a:gd name="connsiteX3" fmla="*/ 783777 w 1564827"/>
              <a:gd name="connsiteY3" fmla="*/ 442204 h 2242061"/>
              <a:gd name="connsiteX4" fmla="*/ 781396 w 1564827"/>
              <a:gd name="connsiteY4" fmla="*/ 894642 h 2242061"/>
              <a:gd name="connsiteX5" fmla="*/ 1174302 w 1564827"/>
              <a:gd name="connsiteY5" fmla="*/ 892261 h 2242061"/>
              <a:gd name="connsiteX6" fmla="*/ 1179065 w 1564827"/>
              <a:gd name="connsiteY6" fmla="*/ 1350168 h 2242061"/>
              <a:gd name="connsiteX7" fmla="*/ 1564827 w 1564827"/>
              <a:gd name="connsiteY7" fmla="*/ 1351842 h 2242061"/>
              <a:gd name="connsiteX8" fmla="*/ 1560065 w 1564827"/>
              <a:gd name="connsiteY8" fmla="*/ 2237667 h 2242061"/>
              <a:gd name="connsiteX9" fmla="*/ 1173162 w 1564827"/>
              <a:gd name="connsiteY9" fmla="*/ 2240842 h 2242061"/>
              <a:gd name="connsiteX10" fmla="*/ 1176255 w 1564827"/>
              <a:gd name="connsiteY10" fmla="*/ 1793166 h 2242061"/>
              <a:gd name="connsiteX11" fmla="*/ 390442 w 1564827"/>
              <a:gd name="connsiteY11" fmla="*/ 439823 h 2242061"/>
              <a:gd name="connsiteX12" fmla="*/ 7061 w 1564827"/>
              <a:gd name="connsiteY12" fmla="*/ 439824 h 2242061"/>
              <a:gd name="connsiteX13" fmla="*/ 0 w 1564827"/>
              <a:gd name="connsiteY13" fmla="*/ 0 h 2242061"/>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938130 w 1564827"/>
              <a:gd name="connsiteY11" fmla="*/ 1349460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633330 w 1564827"/>
              <a:gd name="connsiteY12" fmla="*/ 1278022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611899 w 1564827"/>
              <a:gd name="connsiteY13" fmla="*/ 889879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4827" h="2243003">
                <a:moveTo>
                  <a:pt x="0" y="0"/>
                </a:moveTo>
                <a:lnTo>
                  <a:pt x="388062" y="1674"/>
                </a:lnTo>
                <a:lnTo>
                  <a:pt x="395205" y="446967"/>
                </a:lnTo>
                <a:lnTo>
                  <a:pt x="783777" y="442204"/>
                </a:lnTo>
                <a:cubicBezTo>
                  <a:pt x="787406" y="817530"/>
                  <a:pt x="780602" y="747401"/>
                  <a:pt x="781396" y="894642"/>
                </a:cubicBezTo>
                <a:cubicBezTo>
                  <a:pt x="1003646" y="894245"/>
                  <a:pt x="983801" y="898891"/>
                  <a:pt x="1174302" y="892261"/>
                </a:cubicBezTo>
                <a:cubicBezTo>
                  <a:pt x="1175096" y="1123360"/>
                  <a:pt x="1176683" y="1169590"/>
                  <a:pt x="1179065" y="1350168"/>
                </a:cubicBezTo>
                <a:lnTo>
                  <a:pt x="1564827" y="1351842"/>
                </a:lnTo>
                <a:cubicBezTo>
                  <a:pt x="1564827" y="1501067"/>
                  <a:pt x="1560065" y="2088442"/>
                  <a:pt x="1560065" y="2237667"/>
                </a:cubicBezTo>
                <a:cubicBezTo>
                  <a:pt x="1328703" y="2243488"/>
                  <a:pt x="1435480" y="2244547"/>
                  <a:pt x="1173162" y="2240842"/>
                </a:cubicBezTo>
                <a:cubicBezTo>
                  <a:pt x="1177191" y="1910641"/>
                  <a:pt x="1175739" y="2104449"/>
                  <a:pt x="1176255" y="1793166"/>
                </a:cubicBezTo>
                <a:lnTo>
                  <a:pt x="780967" y="1794753"/>
                </a:lnTo>
                <a:cubicBezTo>
                  <a:pt x="776205" y="1542209"/>
                  <a:pt x="779380" y="1580044"/>
                  <a:pt x="776205" y="1339934"/>
                </a:cubicBezTo>
                <a:cubicBezTo>
                  <a:pt x="514664" y="1346285"/>
                  <a:pt x="652380" y="1339936"/>
                  <a:pt x="399968" y="1344698"/>
                </a:cubicBezTo>
                <a:cubicBezTo>
                  <a:pt x="397586" y="735098"/>
                  <a:pt x="393617" y="893451"/>
                  <a:pt x="390442" y="439823"/>
                </a:cubicBezTo>
                <a:cubicBezTo>
                  <a:pt x="159447" y="448554"/>
                  <a:pt x="191198" y="444072"/>
                  <a:pt x="7061" y="439824"/>
                </a:cubicBezTo>
                <a:cubicBezTo>
                  <a:pt x="6281" y="197451"/>
                  <a:pt x="5953" y="204390"/>
                  <a:pt x="0" y="0"/>
                </a:cubicBezTo>
                <a:close/>
              </a:path>
            </a:pathLst>
          </a:custGeom>
          <a:pattFill prst="wdDn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070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105039"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12732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55785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596594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635647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6746999"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7137524" y="831158"/>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7745992" y="614729"/>
            <a:ext cx="2105894"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32"/>
          <p:cNvSpPr>
            <a:spLocks noChangeArrowheads="1"/>
          </p:cNvSpPr>
          <p:nvPr/>
        </p:nvSpPr>
        <p:spPr bwMode="auto">
          <a:xfrm>
            <a:off x="7467600" y="1893475"/>
            <a:ext cx="1676400" cy="1752600"/>
          </a:xfrm>
          <a:prstGeom prst="ellipse">
            <a:avLst/>
          </a:prstGeom>
          <a:gradFill flip="none" rotWithShape="1">
            <a:gsLst>
              <a:gs pos="0">
                <a:srgbClr val="FF0000">
                  <a:alpha val="35001"/>
                </a:srgbClr>
              </a:gs>
              <a:gs pos="100000">
                <a:srgbClr val="FF0000">
                  <a:gamma/>
                  <a:tint val="54118"/>
                  <a:invGamma/>
                </a:srgbClr>
              </a:gs>
            </a:gsLst>
            <a:path path="circle">
              <a:fillToRect l="50000" t="50000" r="50000" b="50000"/>
            </a:path>
            <a:tileRect/>
          </a:gradFill>
          <a:ln w="9525">
            <a:solidFill>
              <a:schemeClr val="tx1"/>
            </a:solidFill>
            <a:round/>
            <a:headEnd/>
            <a:tailEnd/>
          </a:ln>
          <a:effectLst/>
        </p:spPr>
        <p:txBody>
          <a:bodyPr wrap="none" anchor="ctr"/>
          <a:lstStyle/>
          <a:p>
            <a:pPr algn="ctr">
              <a:defRPr/>
            </a:pPr>
            <a:r>
              <a:rPr lang="en-US" sz="2800" b="1"/>
              <a:t>Difficult</a:t>
            </a:r>
          </a:p>
        </p:txBody>
      </p:sp>
      <p:sp>
        <p:nvSpPr>
          <p:cNvPr id="26" name="Oval 33"/>
          <p:cNvSpPr>
            <a:spLocks noChangeArrowheads="1"/>
          </p:cNvSpPr>
          <p:nvPr/>
        </p:nvSpPr>
        <p:spPr bwMode="auto">
          <a:xfrm>
            <a:off x="1760097" y="3999369"/>
            <a:ext cx="1676400" cy="1752600"/>
          </a:xfrm>
          <a:prstGeom prst="ellipse">
            <a:avLst/>
          </a:prstGeom>
          <a:gradFill rotWithShape="1">
            <a:gsLst>
              <a:gs pos="0">
                <a:srgbClr val="75FF75"/>
              </a:gs>
              <a:gs pos="100000">
                <a:srgbClr val="00FF00">
                  <a:alpha val="35001"/>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sz="2800" b="1"/>
              <a:t>Easy</a:t>
            </a:r>
          </a:p>
        </p:txBody>
      </p:sp>
      <p:sp>
        <p:nvSpPr>
          <p:cNvPr id="24" name="AutoShape 31"/>
          <p:cNvSpPr>
            <a:spLocks noChangeArrowheads="1"/>
          </p:cNvSpPr>
          <p:nvPr/>
        </p:nvSpPr>
        <p:spPr bwMode="auto">
          <a:xfrm rot="10800000">
            <a:off x="7906168" y="2971800"/>
            <a:ext cx="586541" cy="3886200"/>
          </a:xfrm>
          <a:prstGeom prst="downArrow">
            <a:avLst>
              <a:gd name="adj1" fmla="val 50000"/>
              <a:gd name="adj2" fmla="val 85000"/>
            </a:avLst>
          </a:prstGeom>
          <a:gradFill rotWithShape="1">
            <a:gsLst>
              <a:gs pos="100000">
                <a:schemeClr val="accent2">
                  <a:alpha val="84000"/>
                </a:schemeClr>
              </a:gs>
              <a:gs pos="0">
                <a:srgbClr val="00FF00">
                  <a:alpha val="82999"/>
                </a:srgbClr>
              </a:gs>
            </a:gsLst>
            <a:lin ang="5400000" scaled="1"/>
          </a:gradFill>
          <a:ln w="9525">
            <a:solidFill>
              <a:schemeClr val="tx1"/>
            </a:solidFill>
            <a:miter lim="800000"/>
            <a:headEnd/>
            <a:tailEnd/>
          </a:ln>
          <a:effectLst/>
        </p:spPr>
        <p:txBody>
          <a:bodyPr vert="eaVert"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Increasing Ionization Energy</a:t>
            </a:r>
          </a:p>
        </p:txBody>
      </p:sp>
      <p:sp>
        <p:nvSpPr>
          <p:cNvPr id="21" name="AutoShape 30"/>
          <p:cNvSpPr>
            <a:spLocks noChangeArrowheads="1"/>
          </p:cNvSpPr>
          <p:nvPr/>
        </p:nvSpPr>
        <p:spPr bwMode="auto">
          <a:xfrm>
            <a:off x="2254828" y="2572670"/>
            <a:ext cx="5472545" cy="547437"/>
          </a:xfrm>
          <a:prstGeom prst="rightArrow">
            <a:avLst>
              <a:gd name="adj1" fmla="val 52676"/>
              <a:gd name="adj2" fmla="val 98936"/>
            </a:avLst>
          </a:prstGeom>
          <a:gradFill rotWithShape="1">
            <a:gsLst>
              <a:gs pos="100000">
                <a:schemeClr val="accent2">
                  <a:alpha val="78998"/>
                </a:schemeClr>
              </a:gs>
              <a:gs pos="0">
                <a:srgbClr val="00FF00">
                  <a:alpha val="78998"/>
                </a:srgbClr>
              </a:gs>
            </a:gsLst>
            <a:lin ang="0" scaled="1"/>
          </a:gra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dirty="0"/>
              <a:t>Increasing Ionization Energy</a:t>
            </a:r>
          </a:p>
        </p:txBody>
      </p:sp>
      <p:sp>
        <p:nvSpPr>
          <p:cNvPr id="27" name="TextBox 26"/>
          <p:cNvSpPr txBox="1"/>
          <p:nvPr/>
        </p:nvSpPr>
        <p:spPr>
          <a:xfrm>
            <a:off x="3538980" y="4021546"/>
            <a:ext cx="3260723" cy="1569660"/>
          </a:xfrm>
          <a:prstGeom prst="rect">
            <a:avLst/>
          </a:prstGeom>
          <a:solidFill>
            <a:srgbClr val="FFFF00"/>
          </a:solidFill>
          <a:ln>
            <a:solidFill>
              <a:schemeClr val="tx1"/>
            </a:solidFill>
          </a:ln>
        </p:spPr>
        <p:txBody>
          <a:bodyPr vert="horz" wrap="square" lIns="91440" tIns="45720" rIns="91440" bIns="45720" rtlCol="0" anchor="ctr">
            <a:sp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Neatly, illustrate</a:t>
            </a:r>
            <a:r>
              <a:rPr kumimoji="0" lang="en-US" sz="2400" b="0" i="0" u="none" strike="noStrike" kern="1200" cap="none" spc="0" normalizeH="0" noProof="0" dirty="0" smtClean="0">
                <a:ln>
                  <a:noFill/>
                </a:ln>
                <a:solidFill>
                  <a:schemeClr val="tx1"/>
                </a:solidFill>
                <a:effectLst/>
                <a:uLnTx/>
                <a:uFillTx/>
                <a:latin typeface="Perpetua" pitchFamily="18" charset="0"/>
                <a:ea typeface="+mj-ea"/>
                <a:cs typeface="+mj-cs"/>
              </a:rPr>
              <a:t> the concept of how ionization energies increase through the table.</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06723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14" y="0"/>
            <a:ext cx="9129486" cy="6858000"/>
          </a:xfrm>
          <a:solidFill>
            <a:schemeClr val="bg1"/>
          </a:solidFill>
        </p:spPr>
        <p:txBody>
          <a:bodyPr numCol="2">
            <a:normAutofit fontScale="77500" lnSpcReduction="20000"/>
          </a:bodyPr>
          <a:lstStyle/>
          <a:p>
            <a:r>
              <a:rPr lang="en-US" sz="2800" dirty="0"/>
              <a:t>Label your Periodic </a:t>
            </a:r>
            <a:r>
              <a:rPr lang="en-US" sz="2800" dirty="0" smtClean="0"/>
              <a:t>Tables</a:t>
            </a:r>
          </a:p>
          <a:p>
            <a:r>
              <a:rPr lang="en-US" sz="2800" b="1" dirty="0" smtClean="0">
                <a:solidFill>
                  <a:schemeClr val="tx1"/>
                </a:solidFill>
              </a:rPr>
              <a:t>PERIODS:</a:t>
            </a:r>
            <a:r>
              <a:rPr lang="en-US" sz="2800" dirty="0" smtClean="0">
                <a:solidFill>
                  <a:schemeClr val="tx1"/>
                </a:solidFill>
              </a:rPr>
              <a:t> Fill in the arrow for period numbers, but </a:t>
            </a:r>
            <a:r>
              <a:rPr lang="en-US" sz="2800" i="1" dirty="0" smtClean="0">
                <a:solidFill>
                  <a:schemeClr val="tx1"/>
                </a:solidFill>
              </a:rPr>
              <a:t>don’t highlight/color all the elements in the periods</a:t>
            </a:r>
            <a:r>
              <a:rPr lang="en-US" sz="2800" dirty="0" smtClean="0">
                <a:solidFill>
                  <a:schemeClr val="tx1"/>
                </a:solidFill>
              </a:rPr>
              <a:t>. Only the arrows.</a:t>
            </a:r>
          </a:p>
          <a:p>
            <a:r>
              <a:rPr lang="en-US" sz="2800" dirty="0" smtClean="0">
                <a:solidFill>
                  <a:schemeClr val="tx1"/>
                </a:solidFill>
              </a:rPr>
              <a:t>----------------------------------------------</a:t>
            </a:r>
          </a:p>
          <a:p>
            <a:r>
              <a:rPr lang="en-US" sz="2800" b="1" dirty="0" smtClean="0"/>
              <a:t>GROUP HEADINGS: </a:t>
            </a:r>
            <a:r>
              <a:rPr lang="en-US" sz="2800" dirty="0" smtClean="0"/>
              <a:t>Write in the headings for each of the groups (there will be 18 </a:t>
            </a:r>
            <a:r>
              <a:rPr lang="en-US" sz="2800" i="1" dirty="0" smtClean="0"/>
              <a:t>number-letter</a:t>
            </a:r>
            <a:r>
              <a:rPr lang="en-US" sz="2800" dirty="0" smtClean="0"/>
              <a:t> labels; A’s &amp; B’s)</a:t>
            </a:r>
          </a:p>
          <a:p>
            <a:r>
              <a:rPr lang="en-US" sz="2800" dirty="0" smtClean="0"/>
              <a:t>----------------------------------------------</a:t>
            </a:r>
          </a:p>
          <a:p>
            <a:r>
              <a:rPr lang="en-US" sz="2800" b="1" i="1" dirty="0" smtClean="0"/>
              <a:t>Using different colors and/or patterns, highlight/label/outline…</a:t>
            </a:r>
          </a:p>
          <a:p>
            <a:r>
              <a:rPr lang="en-US" sz="2800" i="1" dirty="0" smtClean="0"/>
              <a:t>----------------------------------------------</a:t>
            </a:r>
          </a:p>
          <a:p>
            <a:r>
              <a:rPr lang="en-US" sz="2800" b="1" dirty="0" smtClean="0">
                <a:solidFill>
                  <a:schemeClr val="tx1"/>
                </a:solidFill>
              </a:rPr>
              <a:t>REPRESENTATIVE GROUPS: </a:t>
            </a:r>
            <a:r>
              <a:rPr lang="en-US" sz="2800" dirty="0" smtClean="0">
                <a:solidFill>
                  <a:schemeClr val="tx1"/>
                </a:solidFill>
              </a:rPr>
              <a:t>Color each of the arrows for each of the 8 representative groups and fill in with their names. Color match elements involved with the arrows.</a:t>
            </a:r>
          </a:p>
          <a:p>
            <a:r>
              <a:rPr lang="en-US" sz="2800" dirty="0" smtClean="0">
                <a:solidFill>
                  <a:schemeClr val="tx1"/>
                </a:solidFill>
              </a:rPr>
              <a:t>------------------------------------------</a:t>
            </a:r>
          </a:p>
          <a:p>
            <a:r>
              <a:rPr lang="en-US" sz="2800" b="1" dirty="0" smtClean="0">
                <a:solidFill>
                  <a:srgbClr val="7030A0"/>
                </a:solidFill>
              </a:rPr>
              <a:t>Shade in each group below using a different PATTERN AND MAKE A KEY for…</a:t>
            </a:r>
          </a:p>
          <a:p>
            <a:pPr lvl="1"/>
            <a:r>
              <a:rPr lang="en-US" sz="2400" b="1" dirty="0" smtClean="0">
                <a:solidFill>
                  <a:srgbClr val="7030A0"/>
                </a:solidFill>
              </a:rPr>
              <a:t>Metals</a:t>
            </a:r>
          </a:p>
          <a:p>
            <a:pPr lvl="1"/>
            <a:r>
              <a:rPr lang="en-US" sz="2400" b="1" dirty="0" smtClean="0">
                <a:solidFill>
                  <a:srgbClr val="7030A0"/>
                </a:solidFill>
              </a:rPr>
              <a:t>Nonmetals</a:t>
            </a:r>
          </a:p>
          <a:p>
            <a:pPr lvl="1"/>
            <a:r>
              <a:rPr lang="en-US" sz="2400" b="1" dirty="0" smtClean="0">
                <a:solidFill>
                  <a:srgbClr val="7030A0"/>
                </a:solidFill>
              </a:rPr>
              <a:t>Metalloids</a:t>
            </a:r>
          </a:p>
          <a:p>
            <a:pPr lvl="1"/>
            <a:r>
              <a:rPr lang="en-US" sz="2400" b="1" dirty="0" smtClean="0">
                <a:solidFill>
                  <a:srgbClr val="7030A0"/>
                </a:solidFill>
              </a:rPr>
              <a:t>Transition metals, Lanthanides, &amp; Actinides (the same)</a:t>
            </a:r>
          </a:p>
          <a:p>
            <a:r>
              <a:rPr lang="en-US" sz="2800" dirty="0" smtClean="0">
                <a:solidFill>
                  <a:srgbClr val="7030A0"/>
                </a:solidFill>
              </a:rPr>
              <a:t>----------------------------------------------</a:t>
            </a:r>
          </a:p>
          <a:p>
            <a:r>
              <a:rPr lang="en-US" sz="2800" i="1" dirty="0" smtClean="0"/>
              <a:t>Lightly draw in block arrows showing how IONIZATION ENERGY changes over the periodic table.</a:t>
            </a:r>
            <a:endParaRPr lang="en-US" sz="2800" i="1" dirty="0"/>
          </a:p>
        </p:txBody>
      </p:sp>
    </p:spTree>
    <p:extLst>
      <p:ext uri="{BB962C8B-B14F-4D97-AF65-F5344CB8AC3E}">
        <p14:creationId xmlns:p14="http://schemas.microsoft.com/office/powerpoint/2010/main" val="19903667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5475" y="1893475"/>
            <a:ext cx="7200413" cy="4923574"/>
          </a:xfrm>
          <a:prstGeom prst="rect">
            <a:avLst/>
          </a:prstGeom>
        </p:spPr>
      </p:pic>
      <p:sp>
        <p:nvSpPr>
          <p:cNvPr id="22" name="Right Brace 21"/>
          <p:cNvSpPr/>
          <p:nvPr/>
        </p:nvSpPr>
        <p:spPr>
          <a:xfrm rot="16200000">
            <a:off x="4212026" y="969574"/>
            <a:ext cx="948547"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p:cNvSpPr/>
          <p:nvPr/>
        </p:nvSpPr>
        <p:spPr>
          <a:xfrm rot="16200000">
            <a:off x="5071209" y="2620420"/>
            <a:ext cx="411281" cy="118110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p:cNvSpPr/>
          <p:nvPr/>
        </p:nvSpPr>
        <p:spPr>
          <a:xfrm>
            <a:off x="2743199" y="3386947"/>
            <a:ext cx="3886201" cy="1794653"/>
          </a:xfrm>
          <a:prstGeom prst="rect">
            <a:avLst/>
          </a:prstGeom>
          <a:pattFill prst="lt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525836" y="5867400"/>
            <a:ext cx="5465764" cy="893482"/>
          </a:xfrm>
          <a:prstGeom prst="rect">
            <a:avLst/>
          </a:prstGeom>
          <a:pattFill prst="lt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1447800" y="5693683"/>
            <a:ext cx="2105894" cy="880622"/>
          </a:xfrm>
          <a:prstGeom prst="righ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600"/>
              </a:lnSpc>
              <a:spcBef>
                <a:spcPct val="20000"/>
              </a:spcBef>
              <a:buClr>
                <a:srgbClr val="8931BB">
                  <a:lumMod val="50000"/>
                </a:srgbClr>
              </a:buClr>
              <a:buSzPct val="70000"/>
            </a:pPr>
            <a:r>
              <a:rPr lang="en-US" sz="1400" dirty="0">
                <a:solidFill>
                  <a:schemeClr val="tx1"/>
                </a:solidFill>
                <a:cs typeface="Segoe UI" pitchFamily="34" charset="0"/>
              </a:rPr>
              <a:t>Lanthanides </a:t>
            </a:r>
            <a:r>
              <a:rPr lang="en-US" sz="1400" dirty="0" smtClean="0">
                <a:solidFill>
                  <a:schemeClr val="tx1"/>
                </a:solidFill>
                <a:cs typeface="Segoe UI" pitchFamily="34" charset="0"/>
              </a:rPr>
              <a:t>Group</a:t>
            </a:r>
            <a:endParaRPr lang="en-US" sz="1400" dirty="0">
              <a:solidFill>
                <a:schemeClr val="tx1"/>
              </a:solidFill>
            </a:endParaRPr>
          </a:p>
        </p:txBody>
      </p:sp>
      <p:sp>
        <p:nvSpPr>
          <p:cNvPr id="44" name="Right Arrow 43"/>
          <p:cNvSpPr/>
          <p:nvPr/>
        </p:nvSpPr>
        <p:spPr>
          <a:xfrm>
            <a:off x="1447800" y="6124898"/>
            <a:ext cx="2105894" cy="880622"/>
          </a:xfrm>
          <a:prstGeom prst="righ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smtClean="0">
                <a:solidFill>
                  <a:schemeClr val="tx1"/>
                </a:solidFill>
                <a:cs typeface="Segoe UI" pitchFamily="34" charset="0"/>
              </a:rPr>
              <a:t>Actinides</a:t>
            </a:r>
            <a:r>
              <a:rPr lang="en-US" sz="1600" dirty="0" smtClean="0">
                <a:solidFill>
                  <a:schemeClr val="tx1"/>
                </a:solidFill>
              </a:rPr>
              <a:t> Group</a:t>
            </a:r>
            <a:endParaRPr lang="en-US" sz="1600" dirty="0">
              <a:solidFill>
                <a:schemeClr val="tx1"/>
              </a:solidFill>
            </a:endParaRPr>
          </a:p>
        </p:txBody>
      </p:sp>
      <p:sp>
        <p:nvSpPr>
          <p:cNvPr id="45" name="Rectangle 44"/>
          <p:cNvSpPr/>
          <p:nvPr/>
        </p:nvSpPr>
        <p:spPr>
          <a:xfrm>
            <a:off x="1946605" y="2481395"/>
            <a:ext cx="782637" cy="2695575"/>
          </a:xfrm>
          <a:prstGeom prst="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4"/>
          <p:cNvSpPr/>
          <p:nvPr/>
        </p:nvSpPr>
        <p:spPr>
          <a:xfrm>
            <a:off x="6655247" y="2957512"/>
            <a:ext cx="1564827" cy="2235994"/>
          </a:xfrm>
          <a:custGeom>
            <a:avLst/>
            <a:gdLst>
              <a:gd name="connsiteX0" fmla="*/ 0 w 1564828"/>
              <a:gd name="connsiteY0" fmla="*/ 0 h 1768561"/>
              <a:gd name="connsiteX1" fmla="*/ 1564828 w 1564828"/>
              <a:gd name="connsiteY1" fmla="*/ 0 h 1768561"/>
              <a:gd name="connsiteX2" fmla="*/ 1564828 w 1564828"/>
              <a:gd name="connsiteY2" fmla="*/ 1768561 h 1768561"/>
              <a:gd name="connsiteX3" fmla="*/ 0 w 1564828"/>
              <a:gd name="connsiteY3" fmla="*/ 1768561 h 1768561"/>
              <a:gd name="connsiteX4" fmla="*/ 0 w 1564828"/>
              <a:gd name="connsiteY4" fmla="*/ 0 h 1768561"/>
              <a:gd name="connsiteX0" fmla="*/ 0 w 1564828"/>
              <a:gd name="connsiteY0" fmla="*/ 3089 h 1771650"/>
              <a:gd name="connsiteX1" fmla="*/ 774252 w 1564828"/>
              <a:gd name="connsiteY1" fmla="*/ 0 h 1771650"/>
              <a:gd name="connsiteX2" fmla="*/ 1564828 w 1564828"/>
              <a:gd name="connsiteY2" fmla="*/ 3089 h 1771650"/>
              <a:gd name="connsiteX3" fmla="*/ 1564828 w 1564828"/>
              <a:gd name="connsiteY3" fmla="*/ 1771650 h 1771650"/>
              <a:gd name="connsiteX4" fmla="*/ 0 w 1564828"/>
              <a:gd name="connsiteY4" fmla="*/ 1771650 h 1771650"/>
              <a:gd name="connsiteX5" fmla="*/ 0 w 1564828"/>
              <a:gd name="connsiteY5" fmla="*/ 3089 h 1771650"/>
              <a:gd name="connsiteX0" fmla="*/ 0 w 1564828"/>
              <a:gd name="connsiteY0" fmla="*/ 3089 h 1771650"/>
              <a:gd name="connsiteX1" fmla="*/ 774252 w 1564828"/>
              <a:gd name="connsiteY1" fmla="*/ 0 h 1771650"/>
              <a:gd name="connsiteX2" fmla="*/ 1564828 w 1564828"/>
              <a:gd name="connsiteY2" fmla="*/ 3089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679002 w 1564828"/>
              <a:gd name="connsiteY2" fmla="*/ 59769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7"/>
              <a:gd name="connsiteY0" fmla="*/ 7852 h 2233613"/>
              <a:gd name="connsiteX1" fmla="*/ 388490 w 1564827"/>
              <a:gd name="connsiteY1" fmla="*/ 0 h 2233613"/>
              <a:gd name="connsiteX2" fmla="*/ 390871 w 1564827"/>
              <a:gd name="connsiteY2" fmla="*/ 888207 h 2233613"/>
              <a:gd name="connsiteX3" fmla="*/ 779015 w 1564827"/>
              <a:gd name="connsiteY3" fmla="*/ 888207 h 2233613"/>
              <a:gd name="connsiteX4" fmla="*/ 779015 w 1564827"/>
              <a:gd name="connsiteY4" fmla="*/ 1334208 h 2233613"/>
              <a:gd name="connsiteX5" fmla="*/ 1564827 w 1564827"/>
              <a:gd name="connsiteY5" fmla="*/ 1328738 h 2233613"/>
              <a:gd name="connsiteX6" fmla="*/ 1562447 w 1564827"/>
              <a:gd name="connsiteY6" fmla="*/ 2233613 h 2233613"/>
              <a:gd name="connsiteX7" fmla="*/ 0 w 1564827"/>
              <a:gd name="connsiteY7" fmla="*/ 1776413 h 2233613"/>
              <a:gd name="connsiteX8" fmla="*/ 0 w 1564827"/>
              <a:gd name="connsiteY8" fmla="*/ 7852 h 2233613"/>
              <a:gd name="connsiteX0" fmla="*/ 0 w 1564827"/>
              <a:gd name="connsiteY0" fmla="*/ 7852 h 2235994"/>
              <a:gd name="connsiteX1" fmla="*/ 388490 w 1564827"/>
              <a:gd name="connsiteY1" fmla="*/ 0 h 2235994"/>
              <a:gd name="connsiteX2" fmla="*/ 390871 w 1564827"/>
              <a:gd name="connsiteY2" fmla="*/ 888207 h 2235994"/>
              <a:gd name="connsiteX3" fmla="*/ 779015 w 1564827"/>
              <a:gd name="connsiteY3" fmla="*/ 888207 h 2235994"/>
              <a:gd name="connsiteX4" fmla="*/ 779015 w 1564827"/>
              <a:gd name="connsiteY4" fmla="*/ 1334208 h 2235994"/>
              <a:gd name="connsiteX5" fmla="*/ 1564827 w 1564827"/>
              <a:gd name="connsiteY5" fmla="*/ 1328738 h 2235994"/>
              <a:gd name="connsiteX6" fmla="*/ 1562447 w 1564827"/>
              <a:gd name="connsiteY6" fmla="*/ 2233613 h 2235994"/>
              <a:gd name="connsiteX7" fmla="*/ 0 w 1564827"/>
              <a:gd name="connsiteY7" fmla="*/ 2235994 h 2235994"/>
              <a:gd name="connsiteX8" fmla="*/ 0 w 1564827"/>
              <a:gd name="connsiteY8" fmla="*/ 7852 h 223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827" h="2235994">
                <a:moveTo>
                  <a:pt x="0" y="7852"/>
                </a:moveTo>
                <a:lnTo>
                  <a:pt x="388490" y="0"/>
                </a:lnTo>
                <a:cubicBezTo>
                  <a:pt x="392119" y="375326"/>
                  <a:pt x="390077" y="740966"/>
                  <a:pt x="390871" y="888207"/>
                </a:cubicBezTo>
                <a:cubicBezTo>
                  <a:pt x="613121" y="887810"/>
                  <a:pt x="588514" y="894837"/>
                  <a:pt x="779015" y="888207"/>
                </a:cubicBezTo>
                <a:cubicBezTo>
                  <a:pt x="779809" y="1119306"/>
                  <a:pt x="776633" y="1153630"/>
                  <a:pt x="779015" y="1334208"/>
                </a:cubicBezTo>
                <a:lnTo>
                  <a:pt x="1564827" y="1328738"/>
                </a:lnTo>
                <a:cubicBezTo>
                  <a:pt x="1564827" y="1477963"/>
                  <a:pt x="1562447" y="2084388"/>
                  <a:pt x="1562447" y="2233613"/>
                </a:cubicBezTo>
                <a:lnTo>
                  <a:pt x="0" y="2235994"/>
                </a:lnTo>
                <a:lnTo>
                  <a:pt x="0" y="7852"/>
                </a:lnTo>
                <a:close/>
              </a:path>
            </a:pathLst>
          </a:cu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963691" y="2514601"/>
            <a:ext cx="388983" cy="2667000"/>
          </a:xfrm>
          <a:prstGeom prst="rect">
            <a:avLst/>
          </a:prstGeom>
          <a:solidFill>
            <a:srgbClr val="C00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354217" y="2514601"/>
            <a:ext cx="388983" cy="2667000"/>
          </a:xfrm>
          <a:prstGeom prst="rect">
            <a:avLst/>
          </a:prstGeom>
          <a:solidFill>
            <a:srgbClr val="FF0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4"/>
          <p:cNvSpPr/>
          <p:nvPr/>
        </p:nvSpPr>
        <p:spPr>
          <a:xfrm>
            <a:off x="6653295" y="2505784"/>
            <a:ext cx="1564827" cy="2243003"/>
          </a:xfrm>
          <a:custGeom>
            <a:avLst/>
            <a:gdLst>
              <a:gd name="connsiteX0" fmla="*/ 0 w 1564828"/>
              <a:gd name="connsiteY0" fmla="*/ 0 h 1768561"/>
              <a:gd name="connsiteX1" fmla="*/ 1564828 w 1564828"/>
              <a:gd name="connsiteY1" fmla="*/ 0 h 1768561"/>
              <a:gd name="connsiteX2" fmla="*/ 1564828 w 1564828"/>
              <a:gd name="connsiteY2" fmla="*/ 1768561 h 1768561"/>
              <a:gd name="connsiteX3" fmla="*/ 0 w 1564828"/>
              <a:gd name="connsiteY3" fmla="*/ 1768561 h 1768561"/>
              <a:gd name="connsiteX4" fmla="*/ 0 w 1564828"/>
              <a:gd name="connsiteY4" fmla="*/ 0 h 1768561"/>
              <a:gd name="connsiteX0" fmla="*/ 0 w 1564828"/>
              <a:gd name="connsiteY0" fmla="*/ 3089 h 1771650"/>
              <a:gd name="connsiteX1" fmla="*/ 774252 w 1564828"/>
              <a:gd name="connsiteY1" fmla="*/ 0 h 1771650"/>
              <a:gd name="connsiteX2" fmla="*/ 1564828 w 1564828"/>
              <a:gd name="connsiteY2" fmla="*/ 3089 h 1771650"/>
              <a:gd name="connsiteX3" fmla="*/ 1564828 w 1564828"/>
              <a:gd name="connsiteY3" fmla="*/ 1771650 h 1771650"/>
              <a:gd name="connsiteX4" fmla="*/ 0 w 1564828"/>
              <a:gd name="connsiteY4" fmla="*/ 1771650 h 1771650"/>
              <a:gd name="connsiteX5" fmla="*/ 0 w 1564828"/>
              <a:gd name="connsiteY5" fmla="*/ 3089 h 1771650"/>
              <a:gd name="connsiteX0" fmla="*/ 0 w 1564828"/>
              <a:gd name="connsiteY0" fmla="*/ 3089 h 1771650"/>
              <a:gd name="connsiteX1" fmla="*/ 774252 w 1564828"/>
              <a:gd name="connsiteY1" fmla="*/ 0 h 1771650"/>
              <a:gd name="connsiteX2" fmla="*/ 1564828 w 1564828"/>
              <a:gd name="connsiteY2" fmla="*/ 3089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679002 w 1564828"/>
              <a:gd name="connsiteY2" fmla="*/ 59769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1183828 w 1564828"/>
              <a:gd name="connsiteY4" fmla="*/ 907964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779015 w 1569590"/>
              <a:gd name="connsiteY3" fmla="*/ 88820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78854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4763 w 1569590"/>
              <a:gd name="connsiteY0" fmla="*/ 0 h 2218617"/>
              <a:gd name="connsiteX1" fmla="*/ 788540 w 1569590"/>
              <a:gd name="connsiteY1" fmla="*/ 442204 h 2218617"/>
              <a:gd name="connsiteX2" fmla="*/ 786159 w 1569590"/>
              <a:gd name="connsiteY2" fmla="*/ 894642 h 2218617"/>
              <a:gd name="connsiteX3" fmla="*/ 1179065 w 1569590"/>
              <a:gd name="connsiteY3" fmla="*/ 892261 h 2218617"/>
              <a:gd name="connsiteX4" fmla="*/ 1183828 w 1569590"/>
              <a:gd name="connsiteY4" fmla="*/ 1350168 h 2218617"/>
              <a:gd name="connsiteX5" fmla="*/ 1569590 w 1569590"/>
              <a:gd name="connsiteY5" fmla="*/ 1351842 h 2218617"/>
              <a:gd name="connsiteX6" fmla="*/ 1564828 w 1569590"/>
              <a:gd name="connsiteY6" fmla="*/ 2218617 h 2218617"/>
              <a:gd name="connsiteX7" fmla="*/ 0 w 1569590"/>
              <a:gd name="connsiteY7" fmla="*/ 2218617 h 2218617"/>
              <a:gd name="connsiteX8" fmla="*/ 4763 w 1569590"/>
              <a:gd name="connsiteY8" fmla="*/ 0 h 2218617"/>
              <a:gd name="connsiteX0" fmla="*/ 4763 w 1569590"/>
              <a:gd name="connsiteY0" fmla="*/ 0 h 2218617"/>
              <a:gd name="connsiteX1" fmla="*/ 395206 w 1569590"/>
              <a:gd name="connsiteY1" fmla="*/ 223130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614281 w 1569590"/>
              <a:gd name="connsiteY2" fmla="*/ 249323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120880 w 1685707"/>
              <a:gd name="connsiteY0" fmla="*/ 0 h 2218617"/>
              <a:gd name="connsiteX1" fmla="*/ 508942 w 1685707"/>
              <a:gd name="connsiteY1" fmla="*/ 1674 h 2218617"/>
              <a:gd name="connsiteX2" fmla="*/ 516085 w 1685707"/>
              <a:gd name="connsiteY2" fmla="*/ 446967 h 2218617"/>
              <a:gd name="connsiteX3" fmla="*/ 904657 w 1685707"/>
              <a:gd name="connsiteY3" fmla="*/ 442204 h 2218617"/>
              <a:gd name="connsiteX4" fmla="*/ 902276 w 1685707"/>
              <a:gd name="connsiteY4" fmla="*/ 894642 h 2218617"/>
              <a:gd name="connsiteX5" fmla="*/ 1295182 w 1685707"/>
              <a:gd name="connsiteY5" fmla="*/ 892261 h 2218617"/>
              <a:gd name="connsiteX6" fmla="*/ 1299945 w 1685707"/>
              <a:gd name="connsiteY6" fmla="*/ 1350168 h 2218617"/>
              <a:gd name="connsiteX7" fmla="*/ 1685707 w 1685707"/>
              <a:gd name="connsiteY7" fmla="*/ 1351842 h 2218617"/>
              <a:gd name="connsiteX8" fmla="*/ 1680945 w 1685707"/>
              <a:gd name="connsiteY8" fmla="*/ 2218617 h 2218617"/>
              <a:gd name="connsiteX9" fmla="*/ 116117 w 1685707"/>
              <a:gd name="connsiteY9" fmla="*/ 2218617 h 2218617"/>
              <a:gd name="connsiteX10" fmla="*/ 116035 w 1685707"/>
              <a:gd name="connsiteY10" fmla="*/ 437442 h 2218617"/>
              <a:gd name="connsiteX11" fmla="*/ 120880 w 1685707"/>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118412 w 1630934"/>
              <a:gd name="connsiteY11" fmla="*/ 299330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0 w 1564827"/>
              <a:gd name="connsiteY0" fmla="*/ 0 h 2224967"/>
              <a:gd name="connsiteX1" fmla="*/ 388062 w 1564827"/>
              <a:gd name="connsiteY1" fmla="*/ 1674 h 2224967"/>
              <a:gd name="connsiteX2" fmla="*/ 395205 w 1564827"/>
              <a:gd name="connsiteY2" fmla="*/ 446967 h 2224967"/>
              <a:gd name="connsiteX3" fmla="*/ 783777 w 1564827"/>
              <a:gd name="connsiteY3" fmla="*/ 442204 h 2224967"/>
              <a:gd name="connsiteX4" fmla="*/ 781396 w 1564827"/>
              <a:gd name="connsiteY4" fmla="*/ 894642 h 2224967"/>
              <a:gd name="connsiteX5" fmla="*/ 1174302 w 1564827"/>
              <a:gd name="connsiteY5" fmla="*/ 892261 h 2224967"/>
              <a:gd name="connsiteX6" fmla="*/ 1179065 w 1564827"/>
              <a:gd name="connsiteY6" fmla="*/ 1350168 h 2224967"/>
              <a:gd name="connsiteX7" fmla="*/ 1564827 w 1564827"/>
              <a:gd name="connsiteY7" fmla="*/ 1351842 h 2224967"/>
              <a:gd name="connsiteX8" fmla="*/ 1560065 w 1564827"/>
              <a:gd name="connsiteY8" fmla="*/ 2218617 h 2224967"/>
              <a:gd name="connsiteX9" fmla="*/ 1176337 w 1564827"/>
              <a:gd name="connsiteY9" fmla="*/ 2224967 h 2224967"/>
              <a:gd name="connsiteX10" fmla="*/ 390442 w 1564827"/>
              <a:gd name="connsiteY10" fmla="*/ 439823 h 2224967"/>
              <a:gd name="connsiteX11" fmla="*/ 7061 w 1564827"/>
              <a:gd name="connsiteY11" fmla="*/ 439824 h 2224967"/>
              <a:gd name="connsiteX12" fmla="*/ 0 w 1564827"/>
              <a:gd name="connsiteY12" fmla="*/ 0 h 2224967"/>
              <a:gd name="connsiteX0" fmla="*/ 0 w 1564827"/>
              <a:gd name="connsiteY0" fmla="*/ 0 h 2237667"/>
              <a:gd name="connsiteX1" fmla="*/ 388062 w 1564827"/>
              <a:gd name="connsiteY1" fmla="*/ 1674 h 2237667"/>
              <a:gd name="connsiteX2" fmla="*/ 395205 w 1564827"/>
              <a:gd name="connsiteY2" fmla="*/ 446967 h 2237667"/>
              <a:gd name="connsiteX3" fmla="*/ 783777 w 1564827"/>
              <a:gd name="connsiteY3" fmla="*/ 442204 h 2237667"/>
              <a:gd name="connsiteX4" fmla="*/ 781396 w 1564827"/>
              <a:gd name="connsiteY4" fmla="*/ 894642 h 2237667"/>
              <a:gd name="connsiteX5" fmla="*/ 1174302 w 1564827"/>
              <a:gd name="connsiteY5" fmla="*/ 892261 h 2237667"/>
              <a:gd name="connsiteX6" fmla="*/ 1179065 w 1564827"/>
              <a:gd name="connsiteY6" fmla="*/ 1350168 h 2237667"/>
              <a:gd name="connsiteX7" fmla="*/ 1564827 w 1564827"/>
              <a:gd name="connsiteY7" fmla="*/ 1351842 h 2237667"/>
              <a:gd name="connsiteX8" fmla="*/ 1560065 w 1564827"/>
              <a:gd name="connsiteY8" fmla="*/ 2237667 h 2237667"/>
              <a:gd name="connsiteX9" fmla="*/ 1176337 w 1564827"/>
              <a:gd name="connsiteY9" fmla="*/ 2224967 h 2237667"/>
              <a:gd name="connsiteX10" fmla="*/ 390442 w 1564827"/>
              <a:gd name="connsiteY10" fmla="*/ 439823 h 2237667"/>
              <a:gd name="connsiteX11" fmla="*/ 7061 w 1564827"/>
              <a:gd name="connsiteY11" fmla="*/ 439824 h 2237667"/>
              <a:gd name="connsiteX12" fmla="*/ 0 w 1564827"/>
              <a:gd name="connsiteY12" fmla="*/ 0 h 2237667"/>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390442 w 1564827"/>
              <a:gd name="connsiteY10" fmla="*/ 439823 h 2240842"/>
              <a:gd name="connsiteX11" fmla="*/ 7061 w 1564827"/>
              <a:gd name="connsiteY11" fmla="*/ 439824 h 2240842"/>
              <a:gd name="connsiteX12" fmla="*/ 0 w 1564827"/>
              <a:gd name="connsiteY12"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893680 w 1564827"/>
              <a:gd name="connsiteY10" fmla="*/ 1789991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2061"/>
              <a:gd name="connsiteX1" fmla="*/ 388062 w 1564827"/>
              <a:gd name="connsiteY1" fmla="*/ 1674 h 2242061"/>
              <a:gd name="connsiteX2" fmla="*/ 395205 w 1564827"/>
              <a:gd name="connsiteY2" fmla="*/ 446967 h 2242061"/>
              <a:gd name="connsiteX3" fmla="*/ 783777 w 1564827"/>
              <a:gd name="connsiteY3" fmla="*/ 442204 h 2242061"/>
              <a:gd name="connsiteX4" fmla="*/ 781396 w 1564827"/>
              <a:gd name="connsiteY4" fmla="*/ 894642 h 2242061"/>
              <a:gd name="connsiteX5" fmla="*/ 1174302 w 1564827"/>
              <a:gd name="connsiteY5" fmla="*/ 892261 h 2242061"/>
              <a:gd name="connsiteX6" fmla="*/ 1179065 w 1564827"/>
              <a:gd name="connsiteY6" fmla="*/ 1350168 h 2242061"/>
              <a:gd name="connsiteX7" fmla="*/ 1564827 w 1564827"/>
              <a:gd name="connsiteY7" fmla="*/ 1351842 h 2242061"/>
              <a:gd name="connsiteX8" fmla="*/ 1560065 w 1564827"/>
              <a:gd name="connsiteY8" fmla="*/ 2237667 h 2242061"/>
              <a:gd name="connsiteX9" fmla="*/ 1173162 w 1564827"/>
              <a:gd name="connsiteY9" fmla="*/ 2240842 h 2242061"/>
              <a:gd name="connsiteX10" fmla="*/ 1176255 w 1564827"/>
              <a:gd name="connsiteY10" fmla="*/ 1793166 h 2242061"/>
              <a:gd name="connsiteX11" fmla="*/ 390442 w 1564827"/>
              <a:gd name="connsiteY11" fmla="*/ 439823 h 2242061"/>
              <a:gd name="connsiteX12" fmla="*/ 7061 w 1564827"/>
              <a:gd name="connsiteY12" fmla="*/ 439824 h 2242061"/>
              <a:gd name="connsiteX13" fmla="*/ 0 w 1564827"/>
              <a:gd name="connsiteY13" fmla="*/ 0 h 2242061"/>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938130 w 1564827"/>
              <a:gd name="connsiteY11" fmla="*/ 1349460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633330 w 1564827"/>
              <a:gd name="connsiteY12" fmla="*/ 1278022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611899 w 1564827"/>
              <a:gd name="connsiteY13" fmla="*/ 889879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4827" h="2243003">
                <a:moveTo>
                  <a:pt x="0" y="0"/>
                </a:moveTo>
                <a:lnTo>
                  <a:pt x="388062" y="1674"/>
                </a:lnTo>
                <a:lnTo>
                  <a:pt x="395205" y="446967"/>
                </a:lnTo>
                <a:lnTo>
                  <a:pt x="783777" y="442204"/>
                </a:lnTo>
                <a:cubicBezTo>
                  <a:pt x="787406" y="817530"/>
                  <a:pt x="780602" y="747401"/>
                  <a:pt x="781396" y="894642"/>
                </a:cubicBezTo>
                <a:cubicBezTo>
                  <a:pt x="1003646" y="894245"/>
                  <a:pt x="983801" y="898891"/>
                  <a:pt x="1174302" y="892261"/>
                </a:cubicBezTo>
                <a:cubicBezTo>
                  <a:pt x="1175096" y="1123360"/>
                  <a:pt x="1176683" y="1169590"/>
                  <a:pt x="1179065" y="1350168"/>
                </a:cubicBezTo>
                <a:lnTo>
                  <a:pt x="1564827" y="1351842"/>
                </a:lnTo>
                <a:cubicBezTo>
                  <a:pt x="1564827" y="1501067"/>
                  <a:pt x="1560065" y="2088442"/>
                  <a:pt x="1560065" y="2237667"/>
                </a:cubicBezTo>
                <a:cubicBezTo>
                  <a:pt x="1328703" y="2243488"/>
                  <a:pt x="1435480" y="2244547"/>
                  <a:pt x="1173162" y="2240842"/>
                </a:cubicBezTo>
                <a:cubicBezTo>
                  <a:pt x="1177191" y="1910641"/>
                  <a:pt x="1175739" y="2104449"/>
                  <a:pt x="1176255" y="1793166"/>
                </a:cubicBezTo>
                <a:lnTo>
                  <a:pt x="780967" y="1794753"/>
                </a:lnTo>
                <a:cubicBezTo>
                  <a:pt x="776205" y="1542209"/>
                  <a:pt x="779380" y="1580044"/>
                  <a:pt x="776205" y="1339934"/>
                </a:cubicBezTo>
                <a:cubicBezTo>
                  <a:pt x="514664" y="1346285"/>
                  <a:pt x="652380" y="1339936"/>
                  <a:pt x="399968" y="1344698"/>
                </a:cubicBezTo>
                <a:cubicBezTo>
                  <a:pt x="397586" y="735098"/>
                  <a:pt x="393617" y="893451"/>
                  <a:pt x="390442" y="439823"/>
                </a:cubicBezTo>
                <a:cubicBezTo>
                  <a:pt x="159447" y="448554"/>
                  <a:pt x="191198" y="444072"/>
                  <a:pt x="7061" y="439824"/>
                </a:cubicBezTo>
                <a:cubicBezTo>
                  <a:pt x="6281" y="197451"/>
                  <a:pt x="5953" y="204390"/>
                  <a:pt x="0" y="0"/>
                </a:cubicBezTo>
                <a:close/>
              </a:path>
            </a:pathLst>
          </a:custGeom>
          <a:pattFill prst="wdDn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4"/>
          <p:cNvSpPr/>
          <p:nvPr/>
        </p:nvSpPr>
        <p:spPr>
          <a:xfrm>
            <a:off x="7048112" y="2063388"/>
            <a:ext cx="1947732" cy="2682240"/>
          </a:xfrm>
          <a:custGeom>
            <a:avLst/>
            <a:gdLst>
              <a:gd name="connsiteX0" fmla="*/ 0 w 1564828"/>
              <a:gd name="connsiteY0" fmla="*/ 0 h 1768561"/>
              <a:gd name="connsiteX1" fmla="*/ 1564828 w 1564828"/>
              <a:gd name="connsiteY1" fmla="*/ 0 h 1768561"/>
              <a:gd name="connsiteX2" fmla="*/ 1564828 w 1564828"/>
              <a:gd name="connsiteY2" fmla="*/ 1768561 h 1768561"/>
              <a:gd name="connsiteX3" fmla="*/ 0 w 1564828"/>
              <a:gd name="connsiteY3" fmla="*/ 1768561 h 1768561"/>
              <a:gd name="connsiteX4" fmla="*/ 0 w 1564828"/>
              <a:gd name="connsiteY4" fmla="*/ 0 h 1768561"/>
              <a:gd name="connsiteX0" fmla="*/ 0 w 1564828"/>
              <a:gd name="connsiteY0" fmla="*/ 3089 h 1771650"/>
              <a:gd name="connsiteX1" fmla="*/ 774252 w 1564828"/>
              <a:gd name="connsiteY1" fmla="*/ 0 h 1771650"/>
              <a:gd name="connsiteX2" fmla="*/ 1564828 w 1564828"/>
              <a:gd name="connsiteY2" fmla="*/ 3089 h 1771650"/>
              <a:gd name="connsiteX3" fmla="*/ 1564828 w 1564828"/>
              <a:gd name="connsiteY3" fmla="*/ 1771650 h 1771650"/>
              <a:gd name="connsiteX4" fmla="*/ 0 w 1564828"/>
              <a:gd name="connsiteY4" fmla="*/ 1771650 h 1771650"/>
              <a:gd name="connsiteX5" fmla="*/ 0 w 1564828"/>
              <a:gd name="connsiteY5" fmla="*/ 3089 h 1771650"/>
              <a:gd name="connsiteX0" fmla="*/ 0 w 1564828"/>
              <a:gd name="connsiteY0" fmla="*/ 3089 h 1771650"/>
              <a:gd name="connsiteX1" fmla="*/ 774252 w 1564828"/>
              <a:gd name="connsiteY1" fmla="*/ 0 h 1771650"/>
              <a:gd name="connsiteX2" fmla="*/ 1564828 w 1564828"/>
              <a:gd name="connsiteY2" fmla="*/ 3089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64728 w 1564828"/>
              <a:gd name="connsiteY2" fmla="*/ 1308014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1329445 h 1771650"/>
              <a:gd name="connsiteX3" fmla="*/ 1564827 w 1564828"/>
              <a:gd name="connsiteY3" fmla="*/ 1323975 h 1771650"/>
              <a:gd name="connsiteX4" fmla="*/ 1564828 w 1564828"/>
              <a:gd name="connsiteY4" fmla="*/ 1771650 h 1771650"/>
              <a:gd name="connsiteX5" fmla="*/ 0 w 1564828"/>
              <a:gd name="connsiteY5" fmla="*/ 1771650 h 1771650"/>
              <a:gd name="connsiteX6" fmla="*/ 0 w 1564828"/>
              <a:gd name="connsiteY6"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779015 w 1564828"/>
              <a:gd name="connsiteY2" fmla="*/ 883444 h 1771650"/>
              <a:gd name="connsiteX3" fmla="*/ 779015 w 1564828"/>
              <a:gd name="connsiteY3" fmla="*/ 1329445 h 1771650"/>
              <a:gd name="connsiteX4" fmla="*/ 1564827 w 1564828"/>
              <a:gd name="connsiteY4" fmla="*/ 1323975 h 1771650"/>
              <a:gd name="connsiteX5" fmla="*/ 1564828 w 1564828"/>
              <a:gd name="connsiteY5" fmla="*/ 1771650 h 1771650"/>
              <a:gd name="connsiteX6" fmla="*/ 0 w 1564828"/>
              <a:gd name="connsiteY6" fmla="*/ 1771650 h 1771650"/>
              <a:gd name="connsiteX7" fmla="*/ 0 w 1564828"/>
              <a:gd name="connsiteY7" fmla="*/ 3089 h 1771650"/>
              <a:gd name="connsiteX0" fmla="*/ 0 w 1564828"/>
              <a:gd name="connsiteY0" fmla="*/ 3089 h 1771650"/>
              <a:gd name="connsiteX1" fmla="*/ 774252 w 1564828"/>
              <a:gd name="connsiteY1" fmla="*/ 0 h 1771650"/>
              <a:gd name="connsiteX2" fmla="*/ 679002 w 1564828"/>
              <a:gd name="connsiteY2" fmla="*/ 59769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3089 h 1771650"/>
              <a:gd name="connsiteX1" fmla="*/ 774252 w 1564828"/>
              <a:gd name="connsiteY1" fmla="*/ 0 h 1771650"/>
              <a:gd name="connsiteX2" fmla="*/ 390871 w 1564828"/>
              <a:gd name="connsiteY2" fmla="*/ 883444 h 1771650"/>
              <a:gd name="connsiteX3" fmla="*/ 779015 w 1564828"/>
              <a:gd name="connsiteY3" fmla="*/ 883444 h 1771650"/>
              <a:gd name="connsiteX4" fmla="*/ 779015 w 1564828"/>
              <a:gd name="connsiteY4" fmla="*/ 1329445 h 1771650"/>
              <a:gd name="connsiteX5" fmla="*/ 1564827 w 1564828"/>
              <a:gd name="connsiteY5" fmla="*/ 1323975 h 1771650"/>
              <a:gd name="connsiteX6" fmla="*/ 1564828 w 1564828"/>
              <a:gd name="connsiteY6" fmla="*/ 1771650 h 1771650"/>
              <a:gd name="connsiteX7" fmla="*/ 0 w 1564828"/>
              <a:gd name="connsiteY7" fmla="*/ 1771650 h 1771650"/>
              <a:gd name="connsiteX8" fmla="*/ 0 w 1564828"/>
              <a:gd name="connsiteY8" fmla="*/ 3089 h 1771650"/>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779015 w 1564828"/>
              <a:gd name="connsiteY4" fmla="*/ 1334208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4828"/>
              <a:gd name="connsiteY0" fmla="*/ 7852 h 1776413"/>
              <a:gd name="connsiteX1" fmla="*/ 388490 w 1564828"/>
              <a:gd name="connsiteY1" fmla="*/ 0 h 1776413"/>
              <a:gd name="connsiteX2" fmla="*/ 390871 w 1564828"/>
              <a:gd name="connsiteY2" fmla="*/ 888207 h 1776413"/>
              <a:gd name="connsiteX3" fmla="*/ 779015 w 1564828"/>
              <a:gd name="connsiteY3" fmla="*/ 888207 h 1776413"/>
              <a:gd name="connsiteX4" fmla="*/ 1183828 w 1564828"/>
              <a:gd name="connsiteY4" fmla="*/ 907964 h 1776413"/>
              <a:gd name="connsiteX5" fmla="*/ 1564827 w 1564828"/>
              <a:gd name="connsiteY5" fmla="*/ 1328738 h 1776413"/>
              <a:gd name="connsiteX6" fmla="*/ 1564828 w 1564828"/>
              <a:gd name="connsiteY6" fmla="*/ 1776413 h 1776413"/>
              <a:gd name="connsiteX7" fmla="*/ 0 w 1564828"/>
              <a:gd name="connsiteY7" fmla="*/ 1776413 h 1776413"/>
              <a:gd name="connsiteX8" fmla="*/ 0 w 1564828"/>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779015 w 1569590"/>
              <a:gd name="connsiteY3" fmla="*/ 88820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390871 w 1569590"/>
              <a:gd name="connsiteY2" fmla="*/ 888207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38849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0 w 1569590"/>
              <a:gd name="connsiteY0" fmla="*/ 7852 h 1776413"/>
              <a:gd name="connsiteX1" fmla="*/ 788540 w 1569590"/>
              <a:gd name="connsiteY1" fmla="*/ 0 h 1776413"/>
              <a:gd name="connsiteX2" fmla="*/ 786159 w 1569590"/>
              <a:gd name="connsiteY2" fmla="*/ 452438 h 1776413"/>
              <a:gd name="connsiteX3" fmla="*/ 1179065 w 1569590"/>
              <a:gd name="connsiteY3" fmla="*/ 450057 h 1776413"/>
              <a:gd name="connsiteX4" fmla="*/ 1183828 w 1569590"/>
              <a:gd name="connsiteY4" fmla="*/ 907964 h 1776413"/>
              <a:gd name="connsiteX5" fmla="*/ 1569590 w 1569590"/>
              <a:gd name="connsiteY5" fmla="*/ 909638 h 1776413"/>
              <a:gd name="connsiteX6" fmla="*/ 1564828 w 1569590"/>
              <a:gd name="connsiteY6" fmla="*/ 1776413 h 1776413"/>
              <a:gd name="connsiteX7" fmla="*/ 0 w 1569590"/>
              <a:gd name="connsiteY7" fmla="*/ 1776413 h 1776413"/>
              <a:gd name="connsiteX8" fmla="*/ 0 w 1569590"/>
              <a:gd name="connsiteY8" fmla="*/ 7852 h 1776413"/>
              <a:gd name="connsiteX0" fmla="*/ 4763 w 1569590"/>
              <a:gd name="connsiteY0" fmla="*/ 0 h 2218617"/>
              <a:gd name="connsiteX1" fmla="*/ 788540 w 1569590"/>
              <a:gd name="connsiteY1" fmla="*/ 442204 h 2218617"/>
              <a:gd name="connsiteX2" fmla="*/ 786159 w 1569590"/>
              <a:gd name="connsiteY2" fmla="*/ 894642 h 2218617"/>
              <a:gd name="connsiteX3" fmla="*/ 1179065 w 1569590"/>
              <a:gd name="connsiteY3" fmla="*/ 892261 h 2218617"/>
              <a:gd name="connsiteX4" fmla="*/ 1183828 w 1569590"/>
              <a:gd name="connsiteY4" fmla="*/ 1350168 h 2218617"/>
              <a:gd name="connsiteX5" fmla="*/ 1569590 w 1569590"/>
              <a:gd name="connsiteY5" fmla="*/ 1351842 h 2218617"/>
              <a:gd name="connsiteX6" fmla="*/ 1564828 w 1569590"/>
              <a:gd name="connsiteY6" fmla="*/ 2218617 h 2218617"/>
              <a:gd name="connsiteX7" fmla="*/ 0 w 1569590"/>
              <a:gd name="connsiteY7" fmla="*/ 2218617 h 2218617"/>
              <a:gd name="connsiteX8" fmla="*/ 4763 w 1569590"/>
              <a:gd name="connsiteY8" fmla="*/ 0 h 2218617"/>
              <a:gd name="connsiteX0" fmla="*/ 4763 w 1569590"/>
              <a:gd name="connsiteY0" fmla="*/ 0 h 2218617"/>
              <a:gd name="connsiteX1" fmla="*/ 395206 w 1569590"/>
              <a:gd name="connsiteY1" fmla="*/ 223130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788540 w 1569590"/>
              <a:gd name="connsiteY2" fmla="*/ 442204 h 2218617"/>
              <a:gd name="connsiteX3" fmla="*/ 786159 w 1569590"/>
              <a:gd name="connsiteY3" fmla="*/ 894642 h 2218617"/>
              <a:gd name="connsiteX4" fmla="*/ 1179065 w 1569590"/>
              <a:gd name="connsiteY4" fmla="*/ 892261 h 2218617"/>
              <a:gd name="connsiteX5" fmla="*/ 1183828 w 1569590"/>
              <a:gd name="connsiteY5" fmla="*/ 1350168 h 2218617"/>
              <a:gd name="connsiteX6" fmla="*/ 1569590 w 1569590"/>
              <a:gd name="connsiteY6" fmla="*/ 1351842 h 2218617"/>
              <a:gd name="connsiteX7" fmla="*/ 1564828 w 1569590"/>
              <a:gd name="connsiteY7" fmla="*/ 2218617 h 2218617"/>
              <a:gd name="connsiteX8" fmla="*/ 0 w 1569590"/>
              <a:gd name="connsiteY8" fmla="*/ 2218617 h 2218617"/>
              <a:gd name="connsiteX9" fmla="*/ 4763 w 1569590"/>
              <a:gd name="connsiteY9" fmla="*/ 0 h 2218617"/>
              <a:gd name="connsiteX0" fmla="*/ 4763 w 1569590"/>
              <a:gd name="connsiteY0" fmla="*/ 0 h 2218617"/>
              <a:gd name="connsiteX1" fmla="*/ 392825 w 1569590"/>
              <a:gd name="connsiteY1" fmla="*/ 1674 h 2218617"/>
              <a:gd name="connsiteX2" fmla="*/ 614281 w 1569590"/>
              <a:gd name="connsiteY2" fmla="*/ 249323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4763 w 1569590"/>
              <a:gd name="connsiteY0" fmla="*/ 0 h 2218617"/>
              <a:gd name="connsiteX1" fmla="*/ 392825 w 1569590"/>
              <a:gd name="connsiteY1" fmla="*/ 1674 h 2218617"/>
              <a:gd name="connsiteX2" fmla="*/ 399968 w 1569590"/>
              <a:gd name="connsiteY2" fmla="*/ 446967 h 2218617"/>
              <a:gd name="connsiteX3" fmla="*/ 788540 w 1569590"/>
              <a:gd name="connsiteY3" fmla="*/ 442204 h 2218617"/>
              <a:gd name="connsiteX4" fmla="*/ 786159 w 1569590"/>
              <a:gd name="connsiteY4" fmla="*/ 894642 h 2218617"/>
              <a:gd name="connsiteX5" fmla="*/ 1179065 w 1569590"/>
              <a:gd name="connsiteY5" fmla="*/ 892261 h 2218617"/>
              <a:gd name="connsiteX6" fmla="*/ 1183828 w 1569590"/>
              <a:gd name="connsiteY6" fmla="*/ 1350168 h 2218617"/>
              <a:gd name="connsiteX7" fmla="*/ 1569590 w 1569590"/>
              <a:gd name="connsiteY7" fmla="*/ 1351842 h 2218617"/>
              <a:gd name="connsiteX8" fmla="*/ 1564828 w 1569590"/>
              <a:gd name="connsiteY8" fmla="*/ 2218617 h 2218617"/>
              <a:gd name="connsiteX9" fmla="*/ 0 w 1569590"/>
              <a:gd name="connsiteY9" fmla="*/ 2218617 h 2218617"/>
              <a:gd name="connsiteX10" fmla="*/ 4763 w 1569590"/>
              <a:gd name="connsiteY10" fmla="*/ 0 h 2218617"/>
              <a:gd name="connsiteX0" fmla="*/ 120880 w 1685707"/>
              <a:gd name="connsiteY0" fmla="*/ 0 h 2218617"/>
              <a:gd name="connsiteX1" fmla="*/ 508942 w 1685707"/>
              <a:gd name="connsiteY1" fmla="*/ 1674 h 2218617"/>
              <a:gd name="connsiteX2" fmla="*/ 516085 w 1685707"/>
              <a:gd name="connsiteY2" fmla="*/ 446967 h 2218617"/>
              <a:gd name="connsiteX3" fmla="*/ 904657 w 1685707"/>
              <a:gd name="connsiteY3" fmla="*/ 442204 h 2218617"/>
              <a:gd name="connsiteX4" fmla="*/ 902276 w 1685707"/>
              <a:gd name="connsiteY4" fmla="*/ 894642 h 2218617"/>
              <a:gd name="connsiteX5" fmla="*/ 1295182 w 1685707"/>
              <a:gd name="connsiteY5" fmla="*/ 892261 h 2218617"/>
              <a:gd name="connsiteX6" fmla="*/ 1299945 w 1685707"/>
              <a:gd name="connsiteY6" fmla="*/ 1350168 h 2218617"/>
              <a:gd name="connsiteX7" fmla="*/ 1685707 w 1685707"/>
              <a:gd name="connsiteY7" fmla="*/ 1351842 h 2218617"/>
              <a:gd name="connsiteX8" fmla="*/ 1680945 w 1685707"/>
              <a:gd name="connsiteY8" fmla="*/ 2218617 h 2218617"/>
              <a:gd name="connsiteX9" fmla="*/ 116117 w 1685707"/>
              <a:gd name="connsiteY9" fmla="*/ 2218617 h 2218617"/>
              <a:gd name="connsiteX10" fmla="*/ 116035 w 1685707"/>
              <a:gd name="connsiteY10" fmla="*/ 437442 h 2218617"/>
              <a:gd name="connsiteX11" fmla="*/ 120880 w 1685707"/>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66107 w 1630934"/>
              <a:gd name="connsiteY11"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118412 w 1630934"/>
              <a:gd name="connsiteY11" fmla="*/ 299330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66107 w 1630934"/>
              <a:gd name="connsiteY0" fmla="*/ 0 h 2218617"/>
              <a:gd name="connsiteX1" fmla="*/ 454169 w 1630934"/>
              <a:gd name="connsiteY1" fmla="*/ 1674 h 2218617"/>
              <a:gd name="connsiteX2" fmla="*/ 461312 w 1630934"/>
              <a:gd name="connsiteY2" fmla="*/ 446967 h 2218617"/>
              <a:gd name="connsiteX3" fmla="*/ 849884 w 1630934"/>
              <a:gd name="connsiteY3" fmla="*/ 442204 h 2218617"/>
              <a:gd name="connsiteX4" fmla="*/ 847503 w 1630934"/>
              <a:gd name="connsiteY4" fmla="*/ 894642 h 2218617"/>
              <a:gd name="connsiteX5" fmla="*/ 1240409 w 1630934"/>
              <a:gd name="connsiteY5" fmla="*/ 892261 h 2218617"/>
              <a:gd name="connsiteX6" fmla="*/ 1245172 w 1630934"/>
              <a:gd name="connsiteY6" fmla="*/ 1350168 h 2218617"/>
              <a:gd name="connsiteX7" fmla="*/ 1630934 w 1630934"/>
              <a:gd name="connsiteY7" fmla="*/ 1351842 h 2218617"/>
              <a:gd name="connsiteX8" fmla="*/ 1626172 w 1630934"/>
              <a:gd name="connsiteY8" fmla="*/ 2218617 h 2218617"/>
              <a:gd name="connsiteX9" fmla="*/ 61344 w 1630934"/>
              <a:gd name="connsiteY9" fmla="*/ 2218617 h 2218617"/>
              <a:gd name="connsiteX10" fmla="*/ 456549 w 1630934"/>
              <a:gd name="connsiteY10" fmla="*/ 439823 h 2218617"/>
              <a:gd name="connsiteX11" fmla="*/ 73168 w 1630934"/>
              <a:gd name="connsiteY11" fmla="*/ 439824 h 2218617"/>
              <a:gd name="connsiteX12" fmla="*/ 66107 w 1630934"/>
              <a:gd name="connsiteY12" fmla="*/ 0 h 2218617"/>
              <a:gd name="connsiteX0" fmla="*/ 0 w 1564827"/>
              <a:gd name="connsiteY0" fmla="*/ 0 h 2224967"/>
              <a:gd name="connsiteX1" fmla="*/ 388062 w 1564827"/>
              <a:gd name="connsiteY1" fmla="*/ 1674 h 2224967"/>
              <a:gd name="connsiteX2" fmla="*/ 395205 w 1564827"/>
              <a:gd name="connsiteY2" fmla="*/ 446967 h 2224967"/>
              <a:gd name="connsiteX3" fmla="*/ 783777 w 1564827"/>
              <a:gd name="connsiteY3" fmla="*/ 442204 h 2224967"/>
              <a:gd name="connsiteX4" fmla="*/ 781396 w 1564827"/>
              <a:gd name="connsiteY4" fmla="*/ 894642 h 2224967"/>
              <a:gd name="connsiteX5" fmla="*/ 1174302 w 1564827"/>
              <a:gd name="connsiteY5" fmla="*/ 892261 h 2224967"/>
              <a:gd name="connsiteX6" fmla="*/ 1179065 w 1564827"/>
              <a:gd name="connsiteY6" fmla="*/ 1350168 h 2224967"/>
              <a:gd name="connsiteX7" fmla="*/ 1564827 w 1564827"/>
              <a:gd name="connsiteY7" fmla="*/ 1351842 h 2224967"/>
              <a:gd name="connsiteX8" fmla="*/ 1560065 w 1564827"/>
              <a:gd name="connsiteY8" fmla="*/ 2218617 h 2224967"/>
              <a:gd name="connsiteX9" fmla="*/ 1176337 w 1564827"/>
              <a:gd name="connsiteY9" fmla="*/ 2224967 h 2224967"/>
              <a:gd name="connsiteX10" fmla="*/ 390442 w 1564827"/>
              <a:gd name="connsiteY10" fmla="*/ 439823 h 2224967"/>
              <a:gd name="connsiteX11" fmla="*/ 7061 w 1564827"/>
              <a:gd name="connsiteY11" fmla="*/ 439824 h 2224967"/>
              <a:gd name="connsiteX12" fmla="*/ 0 w 1564827"/>
              <a:gd name="connsiteY12" fmla="*/ 0 h 2224967"/>
              <a:gd name="connsiteX0" fmla="*/ 0 w 1564827"/>
              <a:gd name="connsiteY0" fmla="*/ 0 h 2237667"/>
              <a:gd name="connsiteX1" fmla="*/ 388062 w 1564827"/>
              <a:gd name="connsiteY1" fmla="*/ 1674 h 2237667"/>
              <a:gd name="connsiteX2" fmla="*/ 395205 w 1564827"/>
              <a:gd name="connsiteY2" fmla="*/ 446967 h 2237667"/>
              <a:gd name="connsiteX3" fmla="*/ 783777 w 1564827"/>
              <a:gd name="connsiteY3" fmla="*/ 442204 h 2237667"/>
              <a:gd name="connsiteX4" fmla="*/ 781396 w 1564827"/>
              <a:gd name="connsiteY4" fmla="*/ 894642 h 2237667"/>
              <a:gd name="connsiteX5" fmla="*/ 1174302 w 1564827"/>
              <a:gd name="connsiteY5" fmla="*/ 892261 h 2237667"/>
              <a:gd name="connsiteX6" fmla="*/ 1179065 w 1564827"/>
              <a:gd name="connsiteY6" fmla="*/ 1350168 h 2237667"/>
              <a:gd name="connsiteX7" fmla="*/ 1564827 w 1564827"/>
              <a:gd name="connsiteY7" fmla="*/ 1351842 h 2237667"/>
              <a:gd name="connsiteX8" fmla="*/ 1560065 w 1564827"/>
              <a:gd name="connsiteY8" fmla="*/ 2237667 h 2237667"/>
              <a:gd name="connsiteX9" fmla="*/ 1176337 w 1564827"/>
              <a:gd name="connsiteY9" fmla="*/ 2224967 h 2237667"/>
              <a:gd name="connsiteX10" fmla="*/ 390442 w 1564827"/>
              <a:gd name="connsiteY10" fmla="*/ 439823 h 2237667"/>
              <a:gd name="connsiteX11" fmla="*/ 7061 w 1564827"/>
              <a:gd name="connsiteY11" fmla="*/ 439824 h 2237667"/>
              <a:gd name="connsiteX12" fmla="*/ 0 w 1564827"/>
              <a:gd name="connsiteY12" fmla="*/ 0 h 2237667"/>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390442 w 1564827"/>
              <a:gd name="connsiteY10" fmla="*/ 439823 h 2240842"/>
              <a:gd name="connsiteX11" fmla="*/ 7061 w 1564827"/>
              <a:gd name="connsiteY11" fmla="*/ 439824 h 2240842"/>
              <a:gd name="connsiteX12" fmla="*/ 0 w 1564827"/>
              <a:gd name="connsiteY12"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893680 w 1564827"/>
              <a:gd name="connsiteY10" fmla="*/ 1789991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0842"/>
              <a:gd name="connsiteX1" fmla="*/ 388062 w 1564827"/>
              <a:gd name="connsiteY1" fmla="*/ 1674 h 2240842"/>
              <a:gd name="connsiteX2" fmla="*/ 395205 w 1564827"/>
              <a:gd name="connsiteY2" fmla="*/ 446967 h 2240842"/>
              <a:gd name="connsiteX3" fmla="*/ 783777 w 1564827"/>
              <a:gd name="connsiteY3" fmla="*/ 442204 h 2240842"/>
              <a:gd name="connsiteX4" fmla="*/ 781396 w 1564827"/>
              <a:gd name="connsiteY4" fmla="*/ 894642 h 2240842"/>
              <a:gd name="connsiteX5" fmla="*/ 1174302 w 1564827"/>
              <a:gd name="connsiteY5" fmla="*/ 892261 h 2240842"/>
              <a:gd name="connsiteX6" fmla="*/ 1179065 w 1564827"/>
              <a:gd name="connsiteY6" fmla="*/ 1350168 h 2240842"/>
              <a:gd name="connsiteX7" fmla="*/ 1564827 w 1564827"/>
              <a:gd name="connsiteY7" fmla="*/ 1351842 h 2240842"/>
              <a:gd name="connsiteX8" fmla="*/ 1560065 w 1564827"/>
              <a:gd name="connsiteY8" fmla="*/ 2237667 h 2240842"/>
              <a:gd name="connsiteX9" fmla="*/ 1173162 w 1564827"/>
              <a:gd name="connsiteY9" fmla="*/ 2240842 h 2240842"/>
              <a:gd name="connsiteX10" fmla="*/ 1176255 w 1564827"/>
              <a:gd name="connsiteY10" fmla="*/ 1793166 h 2240842"/>
              <a:gd name="connsiteX11" fmla="*/ 390442 w 1564827"/>
              <a:gd name="connsiteY11" fmla="*/ 439823 h 2240842"/>
              <a:gd name="connsiteX12" fmla="*/ 7061 w 1564827"/>
              <a:gd name="connsiteY12" fmla="*/ 439824 h 2240842"/>
              <a:gd name="connsiteX13" fmla="*/ 0 w 1564827"/>
              <a:gd name="connsiteY13" fmla="*/ 0 h 2240842"/>
              <a:gd name="connsiteX0" fmla="*/ 0 w 1564827"/>
              <a:gd name="connsiteY0" fmla="*/ 0 h 2242061"/>
              <a:gd name="connsiteX1" fmla="*/ 388062 w 1564827"/>
              <a:gd name="connsiteY1" fmla="*/ 1674 h 2242061"/>
              <a:gd name="connsiteX2" fmla="*/ 395205 w 1564827"/>
              <a:gd name="connsiteY2" fmla="*/ 446967 h 2242061"/>
              <a:gd name="connsiteX3" fmla="*/ 783777 w 1564827"/>
              <a:gd name="connsiteY3" fmla="*/ 442204 h 2242061"/>
              <a:gd name="connsiteX4" fmla="*/ 781396 w 1564827"/>
              <a:gd name="connsiteY4" fmla="*/ 894642 h 2242061"/>
              <a:gd name="connsiteX5" fmla="*/ 1174302 w 1564827"/>
              <a:gd name="connsiteY5" fmla="*/ 892261 h 2242061"/>
              <a:gd name="connsiteX6" fmla="*/ 1179065 w 1564827"/>
              <a:gd name="connsiteY6" fmla="*/ 1350168 h 2242061"/>
              <a:gd name="connsiteX7" fmla="*/ 1564827 w 1564827"/>
              <a:gd name="connsiteY7" fmla="*/ 1351842 h 2242061"/>
              <a:gd name="connsiteX8" fmla="*/ 1560065 w 1564827"/>
              <a:gd name="connsiteY8" fmla="*/ 2237667 h 2242061"/>
              <a:gd name="connsiteX9" fmla="*/ 1173162 w 1564827"/>
              <a:gd name="connsiteY9" fmla="*/ 2240842 h 2242061"/>
              <a:gd name="connsiteX10" fmla="*/ 1176255 w 1564827"/>
              <a:gd name="connsiteY10" fmla="*/ 1793166 h 2242061"/>
              <a:gd name="connsiteX11" fmla="*/ 390442 w 1564827"/>
              <a:gd name="connsiteY11" fmla="*/ 439823 h 2242061"/>
              <a:gd name="connsiteX12" fmla="*/ 7061 w 1564827"/>
              <a:gd name="connsiteY12" fmla="*/ 439824 h 2242061"/>
              <a:gd name="connsiteX13" fmla="*/ 0 w 1564827"/>
              <a:gd name="connsiteY13" fmla="*/ 0 h 2242061"/>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390442 w 1564827"/>
              <a:gd name="connsiteY11" fmla="*/ 439823 h 2243003"/>
              <a:gd name="connsiteX12" fmla="*/ 7061 w 1564827"/>
              <a:gd name="connsiteY12" fmla="*/ 439824 h 2243003"/>
              <a:gd name="connsiteX13" fmla="*/ 0 w 1564827"/>
              <a:gd name="connsiteY13"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938130 w 1564827"/>
              <a:gd name="connsiteY11" fmla="*/ 1349460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5730 w 1564827"/>
              <a:gd name="connsiteY11" fmla="*/ 1780466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390442 w 1564827"/>
              <a:gd name="connsiteY12" fmla="*/ 439823 h 2243003"/>
              <a:gd name="connsiteX13" fmla="*/ 7061 w 1564827"/>
              <a:gd name="connsiteY13" fmla="*/ 439824 h 2243003"/>
              <a:gd name="connsiteX14" fmla="*/ 0 w 1564827"/>
              <a:gd name="connsiteY14"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633330 w 1564827"/>
              <a:gd name="connsiteY12" fmla="*/ 1278022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0442 w 1564827"/>
              <a:gd name="connsiteY13" fmla="*/ 439823 h 2243003"/>
              <a:gd name="connsiteX14" fmla="*/ 7061 w 1564827"/>
              <a:gd name="connsiteY14" fmla="*/ 439824 h 2243003"/>
              <a:gd name="connsiteX15" fmla="*/ 0 w 1564827"/>
              <a:gd name="connsiteY15"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611899 w 1564827"/>
              <a:gd name="connsiteY13" fmla="*/ 889879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64827"/>
              <a:gd name="connsiteY0" fmla="*/ 0 h 2243003"/>
              <a:gd name="connsiteX1" fmla="*/ 388062 w 1564827"/>
              <a:gd name="connsiteY1" fmla="*/ 1674 h 2243003"/>
              <a:gd name="connsiteX2" fmla="*/ 395205 w 1564827"/>
              <a:gd name="connsiteY2" fmla="*/ 446967 h 2243003"/>
              <a:gd name="connsiteX3" fmla="*/ 783777 w 1564827"/>
              <a:gd name="connsiteY3" fmla="*/ 442204 h 2243003"/>
              <a:gd name="connsiteX4" fmla="*/ 781396 w 1564827"/>
              <a:gd name="connsiteY4" fmla="*/ 894642 h 2243003"/>
              <a:gd name="connsiteX5" fmla="*/ 1174302 w 1564827"/>
              <a:gd name="connsiteY5" fmla="*/ 892261 h 2243003"/>
              <a:gd name="connsiteX6" fmla="*/ 1179065 w 1564827"/>
              <a:gd name="connsiteY6" fmla="*/ 1350168 h 2243003"/>
              <a:gd name="connsiteX7" fmla="*/ 1564827 w 1564827"/>
              <a:gd name="connsiteY7" fmla="*/ 1351842 h 2243003"/>
              <a:gd name="connsiteX8" fmla="*/ 1560065 w 1564827"/>
              <a:gd name="connsiteY8" fmla="*/ 2237667 h 2243003"/>
              <a:gd name="connsiteX9" fmla="*/ 1173162 w 1564827"/>
              <a:gd name="connsiteY9" fmla="*/ 2240842 h 2243003"/>
              <a:gd name="connsiteX10" fmla="*/ 1176255 w 1564827"/>
              <a:gd name="connsiteY10" fmla="*/ 1793166 h 2243003"/>
              <a:gd name="connsiteX11" fmla="*/ 780967 w 1564827"/>
              <a:gd name="connsiteY11" fmla="*/ 1794753 h 2243003"/>
              <a:gd name="connsiteX12" fmla="*/ 776205 w 1564827"/>
              <a:gd name="connsiteY12" fmla="*/ 1339934 h 2243003"/>
              <a:gd name="connsiteX13" fmla="*/ 399968 w 1564827"/>
              <a:gd name="connsiteY13" fmla="*/ 1344698 h 2243003"/>
              <a:gd name="connsiteX14" fmla="*/ 390442 w 1564827"/>
              <a:gd name="connsiteY14" fmla="*/ 439823 h 2243003"/>
              <a:gd name="connsiteX15" fmla="*/ 7061 w 1564827"/>
              <a:gd name="connsiteY15" fmla="*/ 439824 h 2243003"/>
              <a:gd name="connsiteX16" fmla="*/ 0 w 1564827"/>
              <a:gd name="connsiteY16" fmla="*/ 0 h 2243003"/>
              <a:gd name="connsiteX0" fmla="*/ 0 w 1595307"/>
              <a:gd name="connsiteY0" fmla="*/ 415998 h 2659001"/>
              <a:gd name="connsiteX1" fmla="*/ 388062 w 1595307"/>
              <a:gd name="connsiteY1" fmla="*/ 417672 h 2659001"/>
              <a:gd name="connsiteX2" fmla="*/ 395205 w 1595307"/>
              <a:gd name="connsiteY2" fmla="*/ 862965 h 2659001"/>
              <a:gd name="connsiteX3" fmla="*/ 783777 w 1595307"/>
              <a:gd name="connsiteY3" fmla="*/ 858202 h 2659001"/>
              <a:gd name="connsiteX4" fmla="*/ 781396 w 1595307"/>
              <a:gd name="connsiteY4" fmla="*/ 1310640 h 2659001"/>
              <a:gd name="connsiteX5" fmla="*/ 1174302 w 1595307"/>
              <a:gd name="connsiteY5" fmla="*/ 1308259 h 2659001"/>
              <a:gd name="connsiteX6" fmla="*/ 1179065 w 1595307"/>
              <a:gd name="connsiteY6" fmla="*/ 1766166 h 2659001"/>
              <a:gd name="connsiteX7" fmla="*/ 1595307 w 1595307"/>
              <a:gd name="connsiteY7" fmla="*/ 0 h 2659001"/>
              <a:gd name="connsiteX8" fmla="*/ 1560065 w 1595307"/>
              <a:gd name="connsiteY8" fmla="*/ 2653665 h 2659001"/>
              <a:gd name="connsiteX9" fmla="*/ 1173162 w 1595307"/>
              <a:gd name="connsiteY9" fmla="*/ 2656840 h 2659001"/>
              <a:gd name="connsiteX10" fmla="*/ 1176255 w 1595307"/>
              <a:gd name="connsiteY10" fmla="*/ 2209164 h 2659001"/>
              <a:gd name="connsiteX11" fmla="*/ 780967 w 1595307"/>
              <a:gd name="connsiteY11" fmla="*/ 2210751 h 2659001"/>
              <a:gd name="connsiteX12" fmla="*/ 776205 w 1595307"/>
              <a:gd name="connsiteY12" fmla="*/ 1755932 h 2659001"/>
              <a:gd name="connsiteX13" fmla="*/ 399968 w 1595307"/>
              <a:gd name="connsiteY13" fmla="*/ 1760696 h 2659001"/>
              <a:gd name="connsiteX14" fmla="*/ 390442 w 1595307"/>
              <a:gd name="connsiteY14" fmla="*/ 855821 h 2659001"/>
              <a:gd name="connsiteX15" fmla="*/ 7061 w 1595307"/>
              <a:gd name="connsiteY15" fmla="*/ 855822 h 2659001"/>
              <a:gd name="connsiteX16" fmla="*/ 0 w 1595307"/>
              <a:gd name="connsiteY16" fmla="*/ 415998 h 2659001"/>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74302 w 1576257"/>
              <a:gd name="connsiteY5" fmla="*/ 1339216 h 2689958"/>
              <a:gd name="connsiteX6" fmla="*/ 1179065 w 1576257"/>
              <a:gd name="connsiteY6" fmla="*/ 17971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74302 w 1576257"/>
              <a:gd name="connsiteY5" fmla="*/ 1339216 h 2689958"/>
              <a:gd name="connsiteX6" fmla="*/ 1179065 w 1576257"/>
              <a:gd name="connsiteY6" fmla="*/ 17971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53670 h 2696673"/>
              <a:gd name="connsiteX1" fmla="*/ 388062 w 1576257"/>
              <a:gd name="connsiteY1" fmla="*/ 455344 h 2696673"/>
              <a:gd name="connsiteX2" fmla="*/ 395205 w 1576257"/>
              <a:gd name="connsiteY2" fmla="*/ 900637 h 2696673"/>
              <a:gd name="connsiteX3" fmla="*/ 783777 w 1576257"/>
              <a:gd name="connsiteY3" fmla="*/ 895874 h 2696673"/>
              <a:gd name="connsiteX4" fmla="*/ 781396 w 1576257"/>
              <a:gd name="connsiteY4" fmla="*/ 1348312 h 2696673"/>
              <a:gd name="connsiteX5" fmla="*/ 1174302 w 1576257"/>
              <a:gd name="connsiteY5" fmla="*/ 1345931 h 2696673"/>
              <a:gd name="connsiteX6" fmla="*/ 1193352 w 1576257"/>
              <a:gd name="connsiteY6" fmla="*/ 13138 h 2696673"/>
              <a:gd name="connsiteX7" fmla="*/ 1576257 w 1576257"/>
              <a:gd name="connsiteY7" fmla="*/ 6715 h 2696673"/>
              <a:gd name="connsiteX8" fmla="*/ 1560065 w 1576257"/>
              <a:gd name="connsiteY8" fmla="*/ 2691337 h 2696673"/>
              <a:gd name="connsiteX9" fmla="*/ 1173162 w 1576257"/>
              <a:gd name="connsiteY9" fmla="*/ 2694512 h 2696673"/>
              <a:gd name="connsiteX10" fmla="*/ 1176255 w 1576257"/>
              <a:gd name="connsiteY10" fmla="*/ 2246836 h 2696673"/>
              <a:gd name="connsiteX11" fmla="*/ 780967 w 1576257"/>
              <a:gd name="connsiteY11" fmla="*/ 2248423 h 2696673"/>
              <a:gd name="connsiteX12" fmla="*/ 776205 w 1576257"/>
              <a:gd name="connsiteY12" fmla="*/ 1793604 h 2696673"/>
              <a:gd name="connsiteX13" fmla="*/ 399968 w 1576257"/>
              <a:gd name="connsiteY13" fmla="*/ 1798368 h 2696673"/>
              <a:gd name="connsiteX14" fmla="*/ 390442 w 1576257"/>
              <a:gd name="connsiteY14" fmla="*/ 893493 h 2696673"/>
              <a:gd name="connsiteX15" fmla="*/ 7061 w 1576257"/>
              <a:gd name="connsiteY15" fmla="*/ 893494 h 2696673"/>
              <a:gd name="connsiteX16" fmla="*/ 0 w 1576257"/>
              <a:gd name="connsiteY16" fmla="*/ 453670 h 2696673"/>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74302 w 1576257"/>
              <a:gd name="connsiteY5" fmla="*/ 1339216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90971 w 1576257"/>
              <a:gd name="connsiteY5" fmla="*/ 451010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90971 w 1576257"/>
              <a:gd name="connsiteY5" fmla="*/ 451010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90442 w 1576257"/>
              <a:gd name="connsiteY14" fmla="*/ 886778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395205 w 1576257"/>
              <a:gd name="connsiteY2" fmla="*/ 893922 h 2689958"/>
              <a:gd name="connsiteX3" fmla="*/ 783777 w 1576257"/>
              <a:gd name="connsiteY3" fmla="*/ 889159 h 2689958"/>
              <a:gd name="connsiteX4" fmla="*/ 781396 w 1576257"/>
              <a:gd name="connsiteY4" fmla="*/ 1341597 h 2689958"/>
              <a:gd name="connsiteX5" fmla="*/ 1190971 w 1576257"/>
              <a:gd name="connsiteY5" fmla="*/ 451010 h 2689958"/>
              <a:gd name="connsiteX6" fmla="*/ 1193352 w 1576257"/>
              <a:gd name="connsiteY6" fmla="*/ 6423 h 2689958"/>
              <a:gd name="connsiteX7" fmla="*/ 1576257 w 1576257"/>
              <a:gd name="connsiteY7" fmla="*/ 0 h 2689958"/>
              <a:gd name="connsiteX8" fmla="*/ 1560065 w 1576257"/>
              <a:gd name="connsiteY8" fmla="*/ 2684622 h 2689958"/>
              <a:gd name="connsiteX9" fmla="*/ 1173162 w 1576257"/>
              <a:gd name="connsiteY9" fmla="*/ 2687797 h 2689958"/>
              <a:gd name="connsiteX10" fmla="*/ 1176255 w 1576257"/>
              <a:gd name="connsiteY10" fmla="*/ 2240121 h 2689958"/>
              <a:gd name="connsiteX11" fmla="*/ 780967 w 1576257"/>
              <a:gd name="connsiteY11" fmla="*/ 2241708 h 2689958"/>
              <a:gd name="connsiteX12" fmla="*/ 776205 w 1576257"/>
              <a:gd name="connsiteY12" fmla="*/ 1786889 h 2689958"/>
              <a:gd name="connsiteX13" fmla="*/ 399968 w 1576257"/>
              <a:gd name="connsiteY13" fmla="*/ 1791653 h 2689958"/>
              <a:gd name="connsiteX14" fmla="*/ 371392 w 1576257"/>
              <a:gd name="connsiteY14" fmla="*/ 932022 h 2689958"/>
              <a:gd name="connsiteX15" fmla="*/ 7061 w 1576257"/>
              <a:gd name="connsiteY15" fmla="*/ 886779 h 2689958"/>
              <a:gd name="connsiteX16" fmla="*/ 0 w 1576257"/>
              <a:gd name="connsiteY16" fmla="*/ 446955 h 2689958"/>
              <a:gd name="connsiteX0" fmla="*/ 0 w 1576257"/>
              <a:gd name="connsiteY0" fmla="*/ 446955 h 2689958"/>
              <a:gd name="connsiteX1" fmla="*/ 388062 w 1576257"/>
              <a:gd name="connsiteY1" fmla="*/ 448629 h 2689958"/>
              <a:gd name="connsiteX2" fmla="*/ 783777 w 1576257"/>
              <a:gd name="connsiteY2" fmla="*/ 889159 h 2689958"/>
              <a:gd name="connsiteX3" fmla="*/ 781396 w 1576257"/>
              <a:gd name="connsiteY3" fmla="*/ 1341597 h 2689958"/>
              <a:gd name="connsiteX4" fmla="*/ 1190971 w 1576257"/>
              <a:gd name="connsiteY4" fmla="*/ 451010 h 2689958"/>
              <a:gd name="connsiteX5" fmla="*/ 1193352 w 1576257"/>
              <a:gd name="connsiteY5" fmla="*/ 6423 h 2689958"/>
              <a:gd name="connsiteX6" fmla="*/ 1576257 w 1576257"/>
              <a:gd name="connsiteY6" fmla="*/ 0 h 2689958"/>
              <a:gd name="connsiteX7" fmla="*/ 1560065 w 1576257"/>
              <a:gd name="connsiteY7" fmla="*/ 2684622 h 2689958"/>
              <a:gd name="connsiteX8" fmla="*/ 1173162 w 1576257"/>
              <a:gd name="connsiteY8" fmla="*/ 2687797 h 2689958"/>
              <a:gd name="connsiteX9" fmla="*/ 1176255 w 1576257"/>
              <a:gd name="connsiteY9" fmla="*/ 2240121 h 2689958"/>
              <a:gd name="connsiteX10" fmla="*/ 780967 w 1576257"/>
              <a:gd name="connsiteY10" fmla="*/ 2241708 h 2689958"/>
              <a:gd name="connsiteX11" fmla="*/ 776205 w 1576257"/>
              <a:gd name="connsiteY11" fmla="*/ 1786889 h 2689958"/>
              <a:gd name="connsiteX12" fmla="*/ 399968 w 1576257"/>
              <a:gd name="connsiteY12" fmla="*/ 1791653 h 2689958"/>
              <a:gd name="connsiteX13" fmla="*/ 371392 w 1576257"/>
              <a:gd name="connsiteY13" fmla="*/ 932022 h 2689958"/>
              <a:gd name="connsiteX14" fmla="*/ 7061 w 1576257"/>
              <a:gd name="connsiteY14" fmla="*/ 886779 h 2689958"/>
              <a:gd name="connsiteX15" fmla="*/ 0 w 1576257"/>
              <a:gd name="connsiteY15" fmla="*/ 446955 h 2689958"/>
              <a:gd name="connsiteX0" fmla="*/ 0 w 1576257"/>
              <a:gd name="connsiteY0" fmla="*/ 446955 h 2689958"/>
              <a:gd name="connsiteX1" fmla="*/ 388062 w 1576257"/>
              <a:gd name="connsiteY1" fmla="*/ 448629 h 2689958"/>
              <a:gd name="connsiteX2" fmla="*/ 783777 w 1576257"/>
              <a:gd name="connsiteY2" fmla="*/ 889159 h 2689958"/>
              <a:gd name="connsiteX3" fmla="*/ 1190971 w 1576257"/>
              <a:gd name="connsiteY3" fmla="*/ 451010 h 2689958"/>
              <a:gd name="connsiteX4" fmla="*/ 1193352 w 1576257"/>
              <a:gd name="connsiteY4" fmla="*/ 6423 h 2689958"/>
              <a:gd name="connsiteX5" fmla="*/ 1576257 w 1576257"/>
              <a:gd name="connsiteY5" fmla="*/ 0 h 2689958"/>
              <a:gd name="connsiteX6" fmla="*/ 1560065 w 1576257"/>
              <a:gd name="connsiteY6" fmla="*/ 2684622 h 2689958"/>
              <a:gd name="connsiteX7" fmla="*/ 1173162 w 1576257"/>
              <a:gd name="connsiteY7" fmla="*/ 2687797 h 2689958"/>
              <a:gd name="connsiteX8" fmla="*/ 1176255 w 1576257"/>
              <a:gd name="connsiteY8" fmla="*/ 2240121 h 2689958"/>
              <a:gd name="connsiteX9" fmla="*/ 780967 w 1576257"/>
              <a:gd name="connsiteY9" fmla="*/ 2241708 h 2689958"/>
              <a:gd name="connsiteX10" fmla="*/ 776205 w 1576257"/>
              <a:gd name="connsiteY10" fmla="*/ 1786889 h 2689958"/>
              <a:gd name="connsiteX11" fmla="*/ 399968 w 1576257"/>
              <a:gd name="connsiteY11" fmla="*/ 1791653 h 2689958"/>
              <a:gd name="connsiteX12" fmla="*/ 371392 w 1576257"/>
              <a:gd name="connsiteY12" fmla="*/ 932022 h 2689958"/>
              <a:gd name="connsiteX13" fmla="*/ 7061 w 1576257"/>
              <a:gd name="connsiteY13" fmla="*/ 886779 h 2689958"/>
              <a:gd name="connsiteX14" fmla="*/ 0 w 1576257"/>
              <a:gd name="connsiteY14" fmla="*/ 446955 h 2689958"/>
              <a:gd name="connsiteX0" fmla="*/ 0 w 1576257"/>
              <a:gd name="connsiteY0" fmla="*/ 446955 h 2689958"/>
              <a:gd name="connsiteX1" fmla="*/ 388062 w 1576257"/>
              <a:gd name="connsiteY1" fmla="*/ 448629 h 2689958"/>
              <a:gd name="connsiteX2" fmla="*/ 1190971 w 1576257"/>
              <a:gd name="connsiteY2" fmla="*/ 451010 h 2689958"/>
              <a:gd name="connsiteX3" fmla="*/ 1193352 w 1576257"/>
              <a:gd name="connsiteY3" fmla="*/ 6423 h 2689958"/>
              <a:gd name="connsiteX4" fmla="*/ 1576257 w 1576257"/>
              <a:gd name="connsiteY4" fmla="*/ 0 h 2689958"/>
              <a:gd name="connsiteX5" fmla="*/ 1560065 w 1576257"/>
              <a:gd name="connsiteY5" fmla="*/ 2684622 h 2689958"/>
              <a:gd name="connsiteX6" fmla="*/ 1173162 w 1576257"/>
              <a:gd name="connsiteY6" fmla="*/ 2687797 h 2689958"/>
              <a:gd name="connsiteX7" fmla="*/ 1176255 w 1576257"/>
              <a:gd name="connsiteY7" fmla="*/ 2240121 h 2689958"/>
              <a:gd name="connsiteX8" fmla="*/ 780967 w 1576257"/>
              <a:gd name="connsiteY8" fmla="*/ 2241708 h 2689958"/>
              <a:gd name="connsiteX9" fmla="*/ 776205 w 1576257"/>
              <a:gd name="connsiteY9" fmla="*/ 1786889 h 2689958"/>
              <a:gd name="connsiteX10" fmla="*/ 399968 w 1576257"/>
              <a:gd name="connsiteY10" fmla="*/ 1791653 h 2689958"/>
              <a:gd name="connsiteX11" fmla="*/ 371392 w 1576257"/>
              <a:gd name="connsiteY11" fmla="*/ 932022 h 2689958"/>
              <a:gd name="connsiteX12" fmla="*/ 7061 w 1576257"/>
              <a:gd name="connsiteY12" fmla="*/ 886779 h 2689958"/>
              <a:gd name="connsiteX13" fmla="*/ 0 w 1576257"/>
              <a:gd name="connsiteY13" fmla="*/ 446955 h 2689958"/>
              <a:gd name="connsiteX0" fmla="*/ 0 w 1576257"/>
              <a:gd name="connsiteY0" fmla="*/ 446955 h 2689958"/>
              <a:gd name="connsiteX1" fmla="*/ 1190971 w 1576257"/>
              <a:gd name="connsiteY1" fmla="*/ 451010 h 2689958"/>
              <a:gd name="connsiteX2" fmla="*/ 1193352 w 1576257"/>
              <a:gd name="connsiteY2" fmla="*/ 6423 h 2689958"/>
              <a:gd name="connsiteX3" fmla="*/ 1576257 w 1576257"/>
              <a:gd name="connsiteY3" fmla="*/ 0 h 2689958"/>
              <a:gd name="connsiteX4" fmla="*/ 1560065 w 1576257"/>
              <a:gd name="connsiteY4" fmla="*/ 2684622 h 2689958"/>
              <a:gd name="connsiteX5" fmla="*/ 1173162 w 1576257"/>
              <a:gd name="connsiteY5" fmla="*/ 2687797 h 2689958"/>
              <a:gd name="connsiteX6" fmla="*/ 1176255 w 1576257"/>
              <a:gd name="connsiteY6" fmla="*/ 2240121 h 2689958"/>
              <a:gd name="connsiteX7" fmla="*/ 780967 w 1576257"/>
              <a:gd name="connsiteY7" fmla="*/ 2241708 h 2689958"/>
              <a:gd name="connsiteX8" fmla="*/ 776205 w 1576257"/>
              <a:gd name="connsiteY8" fmla="*/ 1786889 h 2689958"/>
              <a:gd name="connsiteX9" fmla="*/ 399968 w 1576257"/>
              <a:gd name="connsiteY9" fmla="*/ 1791653 h 2689958"/>
              <a:gd name="connsiteX10" fmla="*/ 371392 w 1576257"/>
              <a:gd name="connsiteY10" fmla="*/ 932022 h 2689958"/>
              <a:gd name="connsiteX11" fmla="*/ 7061 w 1576257"/>
              <a:gd name="connsiteY11" fmla="*/ 886779 h 2689958"/>
              <a:gd name="connsiteX12" fmla="*/ 0 w 1576257"/>
              <a:gd name="connsiteY12" fmla="*/ 446955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42867 w 1947732"/>
              <a:gd name="connsiteY10" fmla="*/ 932022 h 2689958"/>
              <a:gd name="connsiteX11" fmla="*/ 378536 w 1947732"/>
              <a:gd name="connsiteY11" fmla="*/ 886779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42867 w 1947732"/>
              <a:gd name="connsiteY10" fmla="*/ 932022 h 2689958"/>
              <a:gd name="connsiteX11" fmla="*/ 2298 w 1947732"/>
              <a:gd name="connsiteY11" fmla="*/ 891541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061 w 1947732"/>
              <a:gd name="connsiteY10" fmla="*/ 889159 h 2689958"/>
              <a:gd name="connsiteX11" fmla="*/ 2298 w 1947732"/>
              <a:gd name="connsiteY11" fmla="*/ 891541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061 w 1947732"/>
              <a:gd name="connsiteY10" fmla="*/ 889159 h 2689958"/>
              <a:gd name="connsiteX11" fmla="*/ 2298 w 1947732"/>
              <a:gd name="connsiteY11" fmla="*/ 891541 h 2689958"/>
              <a:gd name="connsiteX12" fmla="*/ 0 w 1947732"/>
              <a:gd name="connsiteY12"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586176 w 1947732"/>
              <a:gd name="connsiteY10" fmla="*/ 1279887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95676 w 1947732"/>
              <a:gd name="connsiteY10" fmla="*/ 1346562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95676 w 1947732"/>
              <a:gd name="connsiteY10" fmla="*/ 1346562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95676 w 1947732"/>
              <a:gd name="connsiteY10" fmla="*/ 1346562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533 w 1947732"/>
              <a:gd name="connsiteY10" fmla="*/ 1332275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533 w 1947732"/>
              <a:gd name="connsiteY10" fmla="*/ 1332275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388533 w 1947732"/>
              <a:gd name="connsiteY10" fmla="*/ 1332275 h 2689958"/>
              <a:gd name="connsiteX11" fmla="*/ 388061 w 1947732"/>
              <a:gd name="connsiteY11" fmla="*/ 889159 h 2689958"/>
              <a:gd name="connsiteX12" fmla="*/ 2298 w 1947732"/>
              <a:gd name="connsiteY12" fmla="*/ 891541 h 2689958"/>
              <a:gd name="connsiteX13" fmla="*/ 0 w 1947732"/>
              <a:gd name="connsiteY13"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657613 w 1947732"/>
              <a:gd name="connsiteY10" fmla="*/ 1598974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48943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48943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48943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4768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52442 w 1947732"/>
              <a:gd name="connsiteY7" fmla="*/ 2241708 h 2689958"/>
              <a:gd name="connsiteX8" fmla="*/ 116673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689958"/>
              <a:gd name="connsiteX1" fmla="*/ 1562446 w 1947732"/>
              <a:gd name="connsiteY1" fmla="*/ 451010 h 2689958"/>
              <a:gd name="connsiteX2" fmla="*/ 1564827 w 1947732"/>
              <a:gd name="connsiteY2" fmla="*/ 6423 h 2689958"/>
              <a:gd name="connsiteX3" fmla="*/ 1947732 w 1947732"/>
              <a:gd name="connsiteY3" fmla="*/ 0 h 2689958"/>
              <a:gd name="connsiteX4" fmla="*/ 1931540 w 1947732"/>
              <a:gd name="connsiteY4" fmla="*/ 2684622 h 2689958"/>
              <a:gd name="connsiteX5" fmla="*/ 1544637 w 1947732"/>
              <a:gd name="connsiteY5" fmla="*/ 2687797 h 2689958"/>
              <a:gd name="connsiteX6" fmla="*/ 1547730 w 1947732"/>
              <a:gd name="connsiteY6" fmla="*/ 2240121 h 2689958"/>
              <a:gd name="connsiteX7" fmla="*/ 1171492 w 1947732"/>
              <a:gd name="connsiteY7" fmla="*/ 2239326 h 2689958"/>
              <a:gd name="connsiteX8" fmla="*/ 1166730 w 1947732"/>
              <a:gd name="connsiteY8" fmla="*/ 1786889 h 2689958"/>
              <a:gd name="connsiteX9" fmla="*/ 771443 w 1947732"/>
              <a:gd name="connsiteY9" fmla="*/ 1791653 h 2689958"/>
              <a:gd name="connsiteX10" fmla="*/ 781438 w 1947732"/>
              <a:gd name="connsiteY10" fmla="*/ 1334656 h 2689958"/>
              <a:gd name="connsiteX11" fmla="*/ 388533 w 1947732"/>
              <a:gd name="connsiteY11" fmla="*/ 1332275 h 2689958"/>
              <a:gd name="connsiteX12" fmla="*/ 388061 w 1947732"/>
              <a:gd name="connsiteY12" fmla="*/ 889159 h 2689958"/>
              <a:gd name="connsiteX13" fmla="*/ 2298 w 1947732"/>
              <a:gd name="connsiteY13" fmla="*/ 891541 h 2689958"/>
              <a:gd name="connsiteX14" fmla="*/ 0 w 1947732"/>
              <a:gd name="connsiteY14" fmla="*/ 444573 h 2689958"/>
              <a:gd name="connsiteX0" fmla="*/ 0 w 1947732"/>
              <a:gd name="connsiteY0" fmla="*/ 444573 h 2772873"/>
              <a:gd name="connsiteX1" fmla="*/ 1562446 w 1947732"/>
              <a:gd name="connsiteY1" fmla="*/ 451010 h 2772873"/>
              <a:gd name="connsiteX2" fmla="*/ 1564827 w 1947732"/>
              <a:gd name="connsiteY2" fmla="*/ 6423 h 2772873"/>
              <a:gd name="connsiteX3" fmla="*/ 1947732 w 1947732"/>
              <a:gd name="connsiteY3" fmla="*/ 0 h 2772873"/>
              <a:gd name="connsiteX4" fmla="*/ 1931540 w 1947732"/>
              <a:gd name="connsiteY4" fmla="*/ 2684622 h 2772873"/>
              <a:gd name="connsiteX5" fmla="*/ 1544637 w 1947732"/>
              <a:gd name="connsiteY5" fmla="*/ 2687797 h 2772873"/>
              <a:gd name="connsiteX6" fmla="*/ 1160380 w 1947732"/>
              <a:gd name="connsiteY6" fmla="*/ 2684621 h 2772873"/>
              <a:gd name="connsiteX7" fmla="*/ 1171492 w 1947732"/>
              <a:gd name="connsiteY7" fmla="*/ 2239326 h 2772873"/>
              <a:gd name="connsiteX8" fmla="*/ 1166730 w 1947732"/>
              <a:gd name="connsiteY8" fmla="*/ 1786889 h 2772873"/>
              <a:gd name="connsiteX9" fmla="*/ 771443 w 1947732"/>
              <a:gd name="connsiteY9" fmla="*/ 1791653 h 2772873"/>
              <a:gd name="connsiteX10" fmla="*/ 781438 w 1947732"/>
              <a:gd name="connsiteY10" fmla="*/ 1334656 h 2772873"/>
              <a:gd name="connsiteX11" fmla="*/ 388533 w 1947732"/>
              <a:gd name="connsiteY11" fmla="*/ 1332275 h 2772873"/>
              <a:gd name="connsiteX12" fmla="*/ 388061 w 1947732"/>
              <a:gd name="connsiteY12" fmla="*/ 889159 h 2772873"/>
              <a:gd name="connsiteX13" fmla="*/ 2298 w 1947732"/>
              <a:gd name="connsiteY13" fmla="*/ 891541 h 2772873"/>
              <a:gd name="connsiteX14" fmla="*/ 0 w 1947732"/>
              <a:gd name="connsiteY14" fmla="*/ 444573 h 2772873"/>
              <a:gd name="connsiteX0" fmla="*/ 0 w 1947732"/>
              <a:gd name="connsiteY0" fmla="*/ 444573 h 2901025"/>
              <a:gd name="connsiteX1" fmla="*/ 1562446 w 1947732"/>
              <a:gd name="connsiteY1" fmla="*/ 451010 h 2901025"/>
              <a:gd name="connsiteX2" fmla="*/ 1564827 w 1947732"/>
              <a:gd name="connsiteY2" fmla="*/ 6423 h 2901025"/>
              <a:gd name="connsiteX3" fmla="*/ 1947732 w 1947732"/>
              <a:gd name="connsiteY3" fmla="*/ 0 h 2901025"/>
              <a:gd name="connsiteX4" fmla="*/ 1931540 w 1947732"/>
              <a:gd name="connsiteY4" fmla="*/ 2684622 h 2901025"/>
              <a:gd name="connsiteX5" fmla="*/ 1160380 w 1947732"/>
              <a:gd name="connsiteY5" fmla="*/ 2684621 h 2901025"/>
              <a:gd name="connsiteX6" fmla="*/ 1171492 w 1947732"/>
              <a:gd name="connsiteY6" fmla="*/ 2239326 h 2901025"/>
              <a:gd name="connsiteX7" fmla="*/ 1166730 w 1947732"/>
              <a:gd name="connsiteY7" fmla="*/ 1786889 h 2901025"/>
              <a:gd name="connsiteX8" fmla="*/ 771443 w 1947732"/>
              <a:gd name="connsiteY8" fmla="*/ 1791653 h 2901025"/>
              <a:gd name="connsiteX9" fmla="*/ 781438 w 1947732"/>
              <a:gd name="connsiteY9" fmla="*/ 1334656 h 2901025"/>
              <a:gd name="connsiteX10" fmla="*/ 388533 w 1947732"/>
              <a:gd name="connsiteY10" fmla="*/ 1332275 h 2901025"/>
              <a:gd name="connsiteX11" fmla="*/ 388061 w 1947732"/>
              <a:gd name="connsiteY11" fmla="*/ 889159 h 2901025"/>
              <a:gd name="connsiteX12" fmla="*/ 2298 w 1947732"/>
              <a:gd name="connsiteY12" fmla="*/ 891541 h 2901025"/>
              <a:gd name="connsiteX13" fmla="*/ 0 w 1947732"/>
              <a:gd name="connsiteY13" fmla="*/ 444573 h 2901025"/>
              <a:gd name="connsiteX0" fmla="*/ 0 w 1947732"/>
              <a:gd name="connsiteY0" fmla="*/ 444573 h 2901025"/>
              <a:gd name="connsiteX1" fmla="*/ 1562446 w 1947732"/>
              <a:gd name="connsiteY1" fmla="*/ 451010 h 2901025"/>
              <a:gd name="connsiteX2" fmla="*/ 1564827 w 1947732"/>
              <a:gd name="connsiteY2" fmla="*/ 6423 h 2901025"/>
              <a:gd name="connsiteX3" fmla="*/ 1947732 w 1947732"/>
              <a:gd name="connsiteY3" fmla="*/ 0 h 2901025"/>
              <a:gd name="connsiteX4" fmla="*/ 1931540 w 1947732"/>
              <a:gd name="connsiteY4" fmla="*/ 2684622 h 2901025"/>
              <a:gd name="connsiteX5" fmla="*/ 1160380 w 1947732"/>
              <a:gd name="connsiteY5" fmla="*/ 2684621 h 2901025"/>
              <a:gd name="connsiteX6" fmla="*/ 1166730 w 1947732"/>
              <a:gd name="connsiteY6" fmla="*/ 1786889 h 2901025"/>
              <a:gd name="connsiteX7" fmla="*/ 771443 w 1947732"/>
              <a:gd name="connsiteY7" fmla="*/ 1791653 h 2901025"/>
              <a:gd name="connsiteX8" fmla="*/ 781438 w 1947732"/>
              <a:gd name="connsiteY8" fmla="*/ 1334656 h 2901025"/>
              <a:gd name="connsiteX9" fmla="*/ 388533 w 1947732"/>
              <a:gd name="connsiteY9" fmla="*/ 1332275 h 2901025"/>
              <a:gd name="connsiteX10" fmla="*/ 388061 w 1947732"/>
              <a:gd name="connsiteY10" fmla="*/ 889159 h 2901025"/>
              <a:gd name="connsiteX11" fmla="*/ 2298 w 1947732"/>
              <a:gd name="connsiteY11" fmla="*/ 891541 h 2901025"/>
              <a:gd name="connsiteX12" fmla="*/ 0 w 1947732"/>
              <a:gd name="connsiteY12" fmla="*/ 444573 h 2901025"/>
              <a:gd name="connsiteX0" fmla="*/ 0 w 1947732"/>
              <a:gd name="connsiteY0" fmla="*/ 444573 h 2898219"/>
              <a:gd name="connsiteX1" fmla="*/ 1562446 w 1947732"/>
              <a:gd name="connsiteY1" fmla="*/ 451010 h 2898219"/>
              <a:gd name="connsiteX2" fmla="*/ 1564827 w 1947732"/>
              <a:gd name="connsiteY2" fmla="*/ 6423 h 2898219"/>
              <a:gd name="connsiteX3" fmla="*/ 1947732 w 1947732"/>
              <a:gd name="connsiteY3" fmla="*/ 0 h 2898219"/>
              <a:gd name="connsiteX4" fmla="*/ 1931540 w 1947732"/>
              <a:gd name="connsiteY4" fmla="*/ 2684622 h 2898219"/>
              <a:gd name="connsiteX5" fmla="*/ 1212767 w 1947732"/>
              <a:gd name="connsiteY5" fmla="*/ 2675096 h 2898219"/>
              <a:gd name="connsiteX6" fmla="*/ 1166730 w 1947732"/>
              <a:gd name="connsiteY6" fmla="*/ 1786889 h 2898219"/>
              <a:gd name="connsiteX7" fmla="*/ 771443 w 1947732"/>
              <a:gd name="connsiteY7" fmla="*/ 1791653 h 2898219"/>
              <a:gd name="connsiteX8" fmla="*/ 781438 w 1947732"/>
              <a:gd name="connsiteY8" fmla="*/ 1334656 h 2898219"/>
              <a:gd name="connsiteX9" fmla="*/ 388533 w 1947732"/>
              <a:gd name="connsiteY9" fmla="*/ 1332275 h 2898219"/>
              <a:gd name="connsiteX10" fmla="*/ 388061 w 1947732"/>
              <a:gd name="connsiteY10" fmla="*/ 889159 h 2898219"/>
              <a:gd name="connsiteX11" fmla="*/ 2298 w 1947732"/>
              <a:gd name="connsiteY11" fmla="*/ 891541 h 2898219"/>
              <a:gd name="connsiteX12" fmla="*/ 0 w 1947732"/>
              <a:gd name="connsiteY12" fmla="*/ 444573 h 2898219"/>
              <a:gd name="connsiteX0" fmla="*/ 0 w 1947732"/>
              <a:gd name="connsiteY0" fmla="*/ 444573 h 2899613"/>
              <a:gd name="connsiteX1" fmla="*/ 1562446 w 1947732"/>
              <a:gd name="connsiteY1" fmla="*/ 451010 h 2899613"/>
              <a:gd name="connsiteX2" fmla="*/ 1564827 w 1947732"/>
              <a:gd name="connsiteY2" fmla="*/ 6423 h 2899613"/>
              <a:gd name="connsiteX3" fmla="*/ 1947732 w 1947732"/>
              <a:gd name="connsiteY3" fmla="*/ 0 h 2899613"/>
              <a:gd name="connsiteX4" fmla="*/ 1931540 w 1947732"/>
              <a:gd name="connsiteY4" fmla="*/ 2684622 h 2899613"/>
              <a:gd name="connsiteX5" fmla="*/ 1169905 w 1947732"/>
              <a:gd name="connsiteY5" fmla="*/ 2679858 h 2899613"/>
              <a:gd name="connsiteX6" fmla="*/ 1166730 w 1947732"/>
              <a:gd name="connsiteY6" fmla="*/ 1786889 h 2899613"/>
              <a:gd name="connsiteX7" fmla="*/ 771443 w 1947732"/>
              <a:gd name="connsiteY7" fmla="*/ 1791653 h 2899613"/>
              <a:gd name="connsiteX8" fmla="*/ 781438 w 1947732"/>
              <a:gd name="connsiteY8" fmla="*/ 1334656 h 2899613"/>
              <a:gd name="connsiteX9" fmla="*/ 388533 w 1947732"/>
              <a:gd name="connsiteY9" fmla="*/ 1332275 h 2899613"/>
              <a:gd name="connsiteX10" fmla="*/ 388061 w 1947732"/>
              <a:gd name="connsiteY10" fmla="*/ 889159 h 2899613"/>
              <a:gd name="connsiteX11" fmla="*/ 2298 w 1947732"/>
              <a:gd name="connsiteY11" fmla="*/ 891541 h 2899613"/>
              <a:gd name="connsiteX12" fmla="*/ 0 w 1947732"/>
              <a:gd name="connsiteY12" fmla="*/ 444573 h 2899613"/>
              <a:gd name="connsiteX0" fmla="*/ 0 w 1947732"/>
              <a:gd name="connsiteY0" fmla="*/ 444573 h 2881299"/>
              <a:gd name="connsiteX1" fmla="*/ 1562446 w 1947732"/>
              <a:gd name="connsiteY1" fmla="*/ 451010 h 2881299"/>
              <a:gd name="connsiteX2" fmla="*/ 1564827 w 1947732"/>
              <a:gd name="connsiteY2" fmla="*/ 6423 h 2881299"/>
              <a:gd name="connsiteX3" fmla="*/ 1947732 w 1947732"/>
              <a:gd name="connsiteY3" fmla="*/ 0 h 2881299"/>
              <a:gd name="connsiteX4" fmla="*/ 1931540 w 1947732"/>
              <a:gd name="connsiteY4" fmla="*/ 2684622 h 2881299"/>
              <a:gd name="connsiteX5" fmla="*/ 1169905 w 1947732"/>
              <a:gd name="connsiteY5" fmla="*/ 2679858 h 2881299"/>
              <a:gd name="connsiteX6" fmla="*/ 1166730 w 1947732"/>
              <a:gd name="connsiteY6" fmla="*/ 1786889 h 2881299"/>
              <a:gd name="connsiteX7" fmla="*/ 771443 w 1947732"/>
              <a:gd name="connsiteY7" fmla="*/ 1791653 h 2881299"/>
              <a:gd name="connsiteX8" fmla="*/ 781438 w 1947732"/>
              <a:gd name="connsiteY8" fmla="*/ 1334656 h 2881299"/>
              <a:gd name="connsiteX9" fmla="*/ 388533 w 1947732"/>
              <a:gd name="connsiteY9" fmla="*/ 1332275 h 2881299"/>
              <a:gd name="connsiteX10" fmla="*/ 388061 w 1947732"/>
              <a:gd name="connsiteY10" fmla="*/ 889159 h 2881299"/>
              <a:gd name="connsiteX11" fmla="*/ 2298 w 1947732"/>
              <a:gd name="connsiteY11" fmla="*/ 891541 h 2881299"/>
              <a:gd name="connsiteX12" fmla="*/ 0 w 1947732"/>
              <a:gd name="connsiteY12" fmla="*/ 444573 h 2881299"/>
              <a:gd name="connsiteX0" fmla="*/ 0 w 1947732"/>
              <a:gd name="connsiteY0" fmla="*/ 444573 h 2686373"/>
              <a:gd name="connsiteX1" fmla="*/ 1562446 w 1947732"/>
              <a:gd name="connsiteY1" fmla="*/ 451010 h 2686373"/>
              <a:gd name="connsiteX2" fmla="*/ 1564827 w 1947732"/>
              <a:gd name="connsiteY2" fmla="*/ 6423 h 2686373"/>
              <a:gd name="connsiteX3" fmla="*/ 1947732 w 1947732"/>
              <a:gd name="connsiteY3" fmla="*/ 0 h 2686373"/>
              <a:gd name="connsiteX4" fmla="*/ 1931540 w 1947732"/>
              <a:gd name="connsiteY4" fmla="*/ 2684622 h 2686373"/>
              <a:gd name="connsiteX5" fmla="*/ 1169905 w 1947732"/>
              <a:gd name="connsiteY5" fmla="*/ 2679858 h 2686373"/>
              <a:gd name="connsiteX6" fmla="*/ 1166730 w 1947732"/>
              <a:gd name="connsiteY6" fmla="*/ 1786889 h 2686373"/>
              <a:gd name="connsiteX7" fmla="*/ 771443 w 1947732"/>
              <a:gd name="connsiteY7" fmla="*/ 1791653 h 2686373"/>
              <a:gd name="connsiteX8" fmla="*/ 781438 w 1947732"/>
              <a:gd name="connsiteY8" fmla="*/ 1334656 h 2686373"/>
              <a:gd name="connsiteX9" fmla="*/ 388533 w 1947732"/>
              <a:gd name="connsiteY9" fmla="*/ 1332275 h 2686373"/>
              <a:gd name="connsiteX10" fmla="*/ 388061 w 1947732"/>
              <a:gd name="connsiteY10" fmla="*/ 889159 h 2686373"/>
              <a:gd name="connsiteX11" fmla="*/ 2298 w 1947732"/>
              <a:gd name="connsiteY11" fmla="*/ 891541 h 2686373"/>
              <a:gd name="connsiteX12" fmla="*/ 0 w 1947732"/>
              <a:gd name="connsiteY12" fmla="*/ 444573 h 2686373"/>
              <a:gd name="connsiteX0" fmla="*/ 0 w 1947732"/>
              <a:gd name="connsiteY0" fmla="*/ 444573 h 2684622"/>
              <a:gd name="connsiteX1" fmla="*/ 1562446 w 1947732"/>
              <a:gd name="connsiteY1" fmla="*/ 451010 h 2684622"/>
              <a:gd name="connsiteX2" fmla="*/ 1564827 w 1947732"/>
              <a:gd name="connsiteY2" fmla="*/ 6423 h 2684622"/>
              <a:gd name="connsiteX3" fmla="*/ 1947732 w 1947732"/>
              <a:gd name="connsiteY3" fmla="*/ 0 h 2684622"/>
              <a:gd name="connsiteX4" fmla="*/ 1931540 w 1947732"/>
              <a:gd name="connsiteY4" fmla="*/ 2684622 h 2684622"/>
              <a:gd name="connsiteX5" fmla="*/ 1169905 w 1947732"/>
              <a:gd name="connsiteY5" fmla="*/ 2679858 h 2684622"/>
              <a:gd name="connsiteX6" fmla="*/ 1166730 w 1947732"/>
              <a:gd name="connsiteY6" fmla="*/ 1786889 h 2684622"/>
              <a:gd name="connsiteX7" fmla="*/ 771443 w 1947732"/>
              <a:gd name="connsiteY7" fmla="*/ 1791653 h 2684622"/>
              <a:gd name="connsiteX8" fmla="*/ 781438 w 1947732"/>
              <a:gd name="connsiteY8" fmla="*/ 1334656 h 2684622"/>
              <a:gd name="connsiteX9" fmla="*/ 388533 w 1947732"/>
              <a:gd name="connsiteY9" fmla="*/ 1332275 h 2684622"/>
              <a:gd name="connsiteX10" fmla="*/ 388061 w 1947732"/>
              <a:gd name="connsiteY10" fmla="*/ 889159 h 2684622"/>
              <a:gd name="connsiteX11" fmla="*/ 2298 w 1947732"/>
              <a:gd name="connsiteY11" fmla="*/ 891541 h 2684622"/>
              <a:gd name="connsiteX12" fmla="*/ 0 w 1947732"/>
              <a:gd name="connsiteY12" fmla="*/ 444573 h 2684622"/>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 name="connsiteX0" fmla="*/ 0 w 1947732"/>
              <a:gd name="connsiteY0" fmla="*/ 444573 h 2682240"/>
              <a:gd name="connsiteX1" fmla="*/ 1562446 w 1947732"/>
              <a:gd name="connsiteY1" fmla="*/ 451010 h 2682240"/>
              <a:gd name="connsiteX2" fmla="*/ 1564827 w 1947732"/>
              <a:gd name="connsiteY2" fmla="*/ 6423 h 2682240"/>
              <a:gd name="connsiteX3" fmla="*/ 1947732 w 1947732"/>
              <a:gd name="connsiteY3" fmla="*/ 0 h 2682240"/>
              <a:gd name="connsiteX4" fmla="*/ 1945828 w 1947732"/>
              <a:gd name="connsiteY4" fmla="*/ 2682240 h 2682240"/>
              <a:gd name="connsiteX5" fmla="*/ 1169905 w 1947732"/>
              <a:gd name="connsiteY5" fmla="*/ 2679858 h 2682240"/>
              <a:gd name="connsiteX6" fmla="*/ 1166730 w 1947732"/>
              <a:gd name="connsiteY6" fmla="*/ 1786889 h 2682240"/>
              <a:gd name="connsiteX7" fmla="*/ 771443 w 1947732"/>
              <a:gd name="connsiteY7" fmla="*/ 1791653 h 2682240"/>
              <a:gd name="connsiteX8" fmla="*/ 781438 w 1947732"/>
              <a:gd name="connsiteY8" fmla="*/ 1334656 h 2682240"/>
              <a:gd name="connsiteX9" fmla="*/ 388533 w 1947732"/>
              <a:gd name="connsiteY9" fmla="*/ 1332275 h 2682240"/>
              <a:gd name="connsiteX10" fmla="*/ 388061 w 1947732"/>
              <a:gd name="connsiteY10" fmla="*/ 889159 h 2682240"/>
              <a:gd name="connsiteX11" fmla="*/ 2298 w 1947732"/>
              <a:gd name="connsiteY11" fmla="*/ 891541 h 2682240"/>
              <a:gd name="connsiteX12" fmla="*/ 0 w 1947732"/>
              <a:gd name="connsiteY12" fmla="*/ 444573 h 268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732" h="2682240">
                <a:moveTo>
                  <a:pt x="0" y="444573"/>
                </a:moveTo>
                <a:lnTo>
                  <a:pt x="1562446" y="451010"/>
                </a:lnTo>
                <a:cubicBezTo>
                  <a:pt x="1565622" y="203478"/>
                  <a:pt x="1562445" y="468782"/>
                  <a:pt x="1564827" y="6423"/>
                </a:cubicBezTo>
                <a:lnTo>
                  <a:pt x="1947732" y="0"/>
                </a:lnTo>
                <a:cubicBezTo>
                  <a:pt x="1945351" y="1013619"/>
                  <a:pt x="1945828" y="2533015"/>
                  <a:pt x="1945828" y="2682240"/>
                </a:cubicBezTo>
                <a:cubicBezTo>
                  <a:pt x="1440747" y="2682001"/>
                  <a:pt x="1587093" y="2675493"/>
                  <a:pt x="1169905" y="2679858"/>
                </a:cubicBezTo>
                <a:cubicBezTo>
                  <a:pt x="1171025" y="2327829"/>
                  <a:pt x="1174403" y="2309573"/>
                  <a:pt x="1166730" y="1786889"/>
                </a:cubicBezTo>
                <a:cubicBezTo>
                  <a:pt x="905189" y="1793240"/>
                  <a:pt x="1023855" y="1786891"/>
                  <a:pt x="771443" y="1791653"/>
                </a:cubicBezTo>
                <a:cubicBezTo>
                  <a:pt x="775490" y="1519828"/>
                  <a:pt x="780962" y="1635056"/>
                  <a:pt x="781438" y="1334656"/>
                </a:cubicBezTo>
                <a:cubicBezTo>
                  <a:pt x="596177" y="1339056"/>
                  <a:pt x="650152" y="1331515"/>
                  <a:pt x="388533" y="1332275"/>
                </a:cubicBezTo>
                <a:cubicBezTo>
                  <a:pt x="388929" y="1100896"/>
                  <a:pt x="390124" y="1168195"/>
                  <a:pt x="388061" y="889159"/>
                </a:cubicBezTo>
                <a:cubicBezTo>
                  <a:pt x="159448" y="888365"/>
                  <a:pt x="186435" y="895789"/>
                  <a:pt x="2298" y="891541"/>
                </a:cubicBezTo>
                <a:cubicBezTo>
                  <a:pt x="1518" y="649168"/>
                  <a:pt x="5953" y="648963"/>
                  <a:pt x="0" y="444573"/>
                </a:cubicBezTo>
                <a:close/>
              </a:path>
            </a:pathLst>
          </a:custGeom>
          <a:pattFill prst="ltVert">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50244" y="2526485"/>
            <a:ext cx="388983" cy="2667000"/>
          </a:xfrm>
          <a:prstGeom prst="rect">
            <a:avLst/>
          </a:prstGeom>
          <a:solidFill>
            <a:srgbClr val="92D05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040517" y="2526485"/>
            <a:ext cx="388983" cy="2667000"/>
          </a:xfrm>
          <a:prstGeom prst="rect">
            <a:avLst/>
          </a:prstGeom>
          <a:solidFill>
            <a:srgbClr val="00B05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431042" y="2526485"/>
            <a:ext cx="388983" cy="2667000"/>
          </a:xfrm>
          <a:prstGeom prst="rect">
            <a:avLst/>
          </a:prstGeom>
          <a:solidFill>
            <a:srgbClr val="00B0F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21567" y="2526485"/>
            <a:ext cx="388983" cy="2667000"/>
          </a:xfrm>
          <a:prstGeom prst="rect">
            <a:avLst/>
          </a:prstGeom>
          <a:solidFill>
            <a:srgbClr val="0070C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221617" y="2526485"/>
            <a:ext cx="388983" cy="2667000"/>
          </a:xfrm>
          <a:prstGeom prst="rect">
            <a:avLst/>
          </a:prstGeom>
          <a:solidFill>
            <a:srgbClr val="00206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602617" y="2064531"/>
            <a:ext cx="388983" cy="3135175"/>
          </a:xfrm>
          <a:prstGeom prst="rect">
            <a:avLst/>
          </a:prstGeom>
          <a:solidFill>
            <a:srgbClr val="7030A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utoShape 31"/>
          <p:cNvSpPr>
            <a:spLocks noChangeArrowheads="1"/>
          </p:cNvSpPr>
          <p:nvPr/>
        </p:nvSpPr>
        <p:spPr bwMode="auto">
          <a:xfrm rot="10800000">
            <a:off x="7906168" y="2971800"/>
            <a:ext cx="586541" cy="3886200"/>
          </a:xfrm>
          <a:prstGeom prst="downArrow">
            <a:avLst>
              <a:gd name="adj1" fmla="val 50000"/>
              <a:gd name="adj2" fmla="val 85000"/>
            </a:avLst>
          </a:prstGeom>
          <a:gradFill rotWithShape="1">
            <a:gsLst>
              <a:gs pos="100000">
                <a:schemeClr val="accent2">
                  <a:alpha val="84000"/>
                </a:schemeClr>
              </a:gs>
              <a:gs pos="0">
                <a:srgbClr val="00FF00">
                  <a:alpha val="82999"/>
                </a:srgbClr>
              </a:gs>
            </a:gsLst>
            <a:lin ang="5400000" scaled="1"/>
          </a:gradFill>
          <a:ln w="9525">
            <a:solidFill>
              <a:schemeClr val="tx1"/>
            </a:solidFill>
            <a:miter lim="800000"/>
            <a:headEnd/>
            <a:tailEnd/>
          </a:ln>
          <a:effectLst/>
        </p:spPr>
        <p:txBody>
          <a:bodyPr vert="eaVert"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Increasing Ionization Energy</a:t>
            </a:r>
          </a:p>
        </p:txBody>
      </p:sp>
      <p:sp>
        <p:nvSpPr>
          <p:cNvPr id="51" name="AutoShape 30"/>
          <p:cNvSpPr>
            <a:spLocks noChangeArrowheads="1"/>
          </p:cNvSpPr>
          <p:nvPr/>
        </p:nvSpPr>
        <p:spPr bwMode="auto">
          <a:xfrm>
            <a:off x="2254828" y="2572670"/>
            <a:ext cx="5472545" cy="547437"/>
          </a:xfrm>
          <a:prstGeom prst="rightArrow">
            <a:avLst>
              <a:gd name="adj1" fmla="val 52676"/>
              <a:gd name="adj2" fmla="val 98936"/>
            </a:avLst>
          </a:prstGeom>
          <a:gradFill rotWithShape="1">
            <a:gsLst>
              <a:gs pos="100000">
                <a:schemeClr val="accent2">
                  <a:alpha val="78998"/>
                </a:schemeClr>
              </a:gs>
              <a:gs pos="0">
                <a:srgbClr val="00FF00">
                  <a:alpha val="78998"/>
                </a:srgbClr>
              </a:gs>
            </a:gsLst>
            <a:lin ang="0" scaled="1"/>
          </a:gra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dirty="0"/>
              <a:t>Increasing Ionization Energy</a:t>
            </a:r>
          </a:p>
        </p:txBody>
      </p:sp>
      <p:sp>
        <p:nvSpPr>
          <p:cNvPr id="6" name="Right Arrow 5"/>
          <p:cNvSpPr/>
          <p:nvPr/>
        </p:nvSpPr>
        <p:spPr>
          <a:xfrm>
            <a:off x="-19523" y="1840705"/>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Period1</a:t>
            </a:r>
            <a:endParaRPr lang="en-US" dirty="0">
              <a:solidFill>
                <a:srgbClr val="FF0000"/>
              </a:solidFill>
            </a:endParaRPr>
          </a:p>
        </p:txBody>
      </p:sp>
      <p:sp>
        <p:nvSpPr>
          <p:cNvPr id="7" name="Right Arrow 6"/>
          <p:cNvSpPr/>
          <p:nvPr/>
        </p:nvSpPr>
        <p:spPr>
          <a:xfrm>
            <a:off x="-17142" y="2288159"/>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Period 2</a:t>
            </a:r>
            <a:endParaRPr lang="en-US" dirty="0">
              <a:solidFill>
                <a:srgbClr val="FFC000"/>
              </a:solidFill>
            </a:endParaRPr>
          </a:p>
        </p:txBody>
      </p:sp>
      <p:sp>
        <p:nvSpPr>
          <p:cNvPr id="8" name="Right Arrow 7"/>
          <p:cNvSpPr/>
          <p:nvPr/>
        </p:nvSpPr>
        <p:spPr>
          <a:xfrm>
            <a:off x="-17142" y="2735613"/>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Period 3</a:t>
            </a:r>
            <a:endParaRPr lang="en-US" dirty="0">
              <a:solidFill>
                <a:srgbClr val="FFFF00"/>
              </a:solidFill>
            </a:endParaRPr>
          </a:p>
        </p:txBody>
      </p:sp>
      <p:sp>
        <p:nvSpPr>
          <p:cNvPr id="9" name="Right Arrow 8"/>
          <p:cNvSpPr/>
          <p:nvPr/>
        </p:nvSpPr>
        <p:spPr>
          <a:xfrm>
            <a:off x="-19523" y="318178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50"/>
                </a:solidFill>
              </a:rPr>
              <a:t>Period 4</a:t>
            </a:r>
            <a:endParaRPr lang="en-US" dirty="0">
              <a:solidFill>
                <a:srgbClr val="00B050"/>
              </a:solidFill>
            </a:endParaRPr>
          </a:p>
        </p:txBody>
      </p:sp>
      <p:sp>
        <p:nvSpPr>
          <p:cNvPr id="10" name="Right Arrow 9"/>
          <p:cNvSpPr/>
          <p:nvPr/>
        </p:nvSpPr>
        <p:spPr>
          <a:xfrm>
            <a:off x="-19523" y="3629464"/>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Period 5</a:t>
            </a:r>
            <a:endParaRPr lang="en-US" dirty="0">
              <a:solidFill>
                <a:srgbClr val="0070C0"/>
              </a:solidFill>
            </a:endParaRPr>
          </a:p>
        </p:txBody>
      </p:sp>
      <p:sp>
        <p:nvSpPr>
          <p:cNvPr id="11" name="Right Arrow 10"/>
          <p:cNvSpPr/>
          <p:nvPr/>
        </p:nvSpPr>
        <p:spPr>
          <a:xfrm>
            <a:off x="-19523" y="4078242"/>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Period 6</a:t>
            </a:r>
            <a:endParaRPr lang="en-US" dirty="0">
              <a:solidFill>
                <a:srgbClr val="002060"/>
              </a:solidFill>
            </a:endParaRPr>
          </a:p>
        </p:txBody>
      </p:sp>
      <p:sp>
        <p:nvSpPr>
          <p:cNvPr id="12" name="Right Arrow 11"/>
          <p:cNvSpPr/>
          <p:nvPr/>
        </p:nvSpPr>
        <p:spPr>
          <a:xfrm>
            <a:off x="-19523" y="4525918"/>
            <a:ext cx="2105894" cy="88062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7030A0"/>
                </a:solidFill>
              </a:rPr>
              <a:t>Period 7</a:t>
            </a:r>
            <a:endParaRPr lang="en-US" dirty="0">
              <a:solidFill>
                <a:srgbClr val="7030A0"/>
              </a:solidFill>
            </a:endParaRPr>
          </a:p>
        </p:txBody>
      </p:sp>
      <p:sp>
        <p:nvSpPr>
          <p:cNvPr id="24" name="Right Arrow 23"/>
          <p:cNvSpPr/>
          <p:nvPr/>
        </p:nvSpPr>
        <p:spPr>
          <a:xfrm rot="5400000">
            <a:off x="1105039" y="614729"/>
            <a:ext cx="2105894" cy="880622"/>
          </a:xfrm>
          <a:prstGeom prst="rightArrow">
            <a:avLst>
              <a:gd name="adj1" fmla="val 44051"/>
              <a:gd name="adj2" fmla="val 50000"/>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Alkali Metals</a:t>
            </a:r>
            <a:endParaRPr lang="en-US" dirty="0">
              <a:solidFill>
                <a:schemeClr val="bg1"/>
              </a:solidFill>
            </a:endParaRPr>
          </a:p>
        </p:txBody>
      </p:sp>
      <p:sp>
        <p:nvSpPr>
          <p:cNvPr id="23" name="Right Arrow 22"/>
          <p:cNvSpPr/>
          <p:nvPr/>
        </p:nvSpPr>
        <p:spPr>
          <a:xfrm rot="5400000">
            <a:off x="3412233" y="833755"/>
            <a:ext cx="2548131" cy="880622"/>
          </a:xfrm>
          <a:prstGeom prst="rightArrow">
            <a:avLst>
              <a:gd name="adj1" fmla="val 44051"/>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5400000">
            <a:off x="1273299" y="831158"/>
            <a:ext cx="2548131" cy="880622"/>
          </a:xfrm>
          <a:prstGeom prst="rightArrow">
            <a:avLst>
              <a:gd name="adj1" fmla="val 44051"/>
              <a:gd name="adj2" fmla="val 50000"/>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Alkaline Earth Metals</a:t>
            </a:r>
            <a:endParaRPr lang="en-US" sz="1600" b="1" dirty="0">
              <a:solidFill>
                <a:schemeClr val="bg1"/>
              </a:solidFill>
            </a:endParaRPr>
          </a:p>
        </p:txBody>
      </p:sp>
      <p:sp>
        <p:nvSpPr>
          <p:cNvPr id="28" name="Right Arrow 27"/>
          <p:cNvSpPr/>
          <p:nvPr/>
        </p:nvSpPr>
        <p:spPr>
          <a:xfrm rot="5400000">
            <a:off x="5578599" y="831158"/>
            <a:ext cx="2548131" cy="880622"/>
          </a:xfrm>
          <a:prstGeom prst="rightArrow">
            <a:avLst>
              <a:gd name="adj1" fmla="val 44051"/>
              <a:gd name="adj2" fmla="val 50000"/>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Boron Family</a:t>
            </a:r>
            <a:endParaRPr lang="en-US" dirty="0">
              <a:solidFill>
                <a:schemeClr val="bg1"/>
              </a:solidFill>
            </a:endParaRPr>
          </a:p>
        </p:txBody>
      </p:sp>
      <p:sp>
        <p:nvSpPr>
          <p:cNvPr id="30" name="Right Arrow 29"/>
          <p:cNvSpPr/>
          <p:nvPr/>
        </p:nvSpPr>
        <p:spPr>
          <a:xfrm rot="5400000">
            <a:off x="5965949" y="831158"/>
            <a:ext cx="2548131" cy="880622"/>
          </a:xfrm>
          <a:prstGeom prst="rightArrow">
            <a:avLst>
              <a:gd name="adj1" fmla="val 44051"/>
              <a:gd name="adj2" fmla="val 50000"/>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Carbon Family</a:t>
            </a:r>
            <a:endParaRPr lang="en-US" dirty="0">
              <a:solidFill>
                <a:schemeClr val="bg1"/>
              </a:solidFill>
            </a:endParaRPr>
          </a:p>
        </p:txBody>
      </p:sp>
      <p:sp>
        <p:nvSpPr>
          <p:cNvPr id="32" name="Right Arrow 31"/>
          <p:cNvSpPr/>
          <p:nvPr/>
        </p:nvSpPr>
        <p:spPr>
          <a:xfrm rot="5400000">
            <a:off x="6356474" y="831158"/>
            <a:ext cx="2548131" cy="880622"/>
          </a:xfrm>
          <a:prstGeom prst="rightArrow">
            <a:avLst>
              <a:gd name="adj1" fmla="val 44051"/>
              <a:gd name="adj2" fmla="val 50000"/>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Nitrogen Family</a:t>
            </a:r>
            <a:endParaRPr lang="en-US" dirty="0">
              <a:solidFill>
                <a:schemeClr val="bg1"/>
              </a:solidFill>
            </a:endParaRPr>
          </a:p>
        </p:txBody>
      </p:sp>
      <p:sp>
        <p:nvSpPr>
          <p:cNvPr id="34" name="Right Arrow 33"/>
          <p:cNvSpPr/>
          <p:nvPr/>
        </p:nvSpPr>
        <p:spPr>
          <a:xfrm rot="5400000">
            <a:off x="6746999" y="831158"/>
            <a:ext cx="2548131" cy="880622"/>
          </a:xfrm>
          <a:prstGeom prst="rightArrow">
            <a:avLst>
              <a:gd name="adj1" fmla="val 44051"/>
              <a:gd name="adj2" fmla="val 50000"/>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Oxygen Family</a:t>
            </a:r>
            <a:endParaRPr lang="en-US" dirty="0">
              <a:solidFill>
                <a:schemeClr val="bg1"/>
              </a:solidFill>
            </a:endParaRPr>
          </a:p>
        </p:txBody>
      </p:sp>
      <p:sp>
        <p:nvSpPr>
          <p:cNvPr id="36" name="Right Arrow 35"/>
          <p:cNvSpPr/>
          <p:nvPr/>
        </p:nvSpPr>
        <p:spPr>
          <a:xfrm rot="5400000">
            <a:off x="7137524" y="831158"/>
            <a:ext cx="2548131" cy="880622"/>
          </a:xfrm>
          <a:prstGeom prst="rightArrow">
            <a:avLst>
              <a:gd name="adj1" fmla="val 44051"/>
              <a:gd name="adj2" fmla="val 50000"/>
            </a:avLst>
          </a:prstGeom>
          <a:solidFill>
            <a:srgbClr val="00206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Halogens</a:t>
            </a:r>
            <a:endParaRPr lang="en-US" dirty="0">
              <a:solidFill>
                <a:schemeClr val="bg1"/>
              </a:solidFill>
            </a:endParaRPr>
          </a:p>
        </p:txBody>
      </p:sp>
      <p:sp>
        <p:nvSpPr>
          <p:cNvPr id="38" name="Right Arrow 37"/>
          <p:cNvSpPr/>
          <p:nvPr/>
        </p:nvSpPr>
        <p:spPr>
          <a:xfrm rot="5400000">
            <a:off x="7745992" y="614729"/>
            <a:ext cx="2105894" cy="880622"/>
          </a:xfrm>
          <a:prstGeom prst="rightArrow">
            <a:avLst>
              <a:gd name="adj1" fmla="val 44051"/>
              <a:gd name="adj2" fmla="val 50000"/>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Nobel Gases</a:t>
            </a:r>
            <a:endParaRPr lang="en-US" dirty="0">
              <a:solidFill>
                <a:schemeClr val="bg1"/>
              </a:solidFill>
            </a:endParaRPr>
          </a:p>
        </p:txBody>
      </p:sp>
      <p:sp>
        <p:nvSpPr>
          <p:cNvPr id="40" name="Right Arrow 39"/>
          <p:cNvSpPr/>
          <p:nvPr/>
        </p:nvSpPr>
        <p:spPr>
          <a:xfrm rot="5400000">
            <a:off x="3412233" y="833755"/>
            <a:ext cx="2548131" cy="880622"/>
          </a:xfrm>
          <a:prstGeom prst="rightArrow">
            <a:avLst>
              <a:gd name="adj1" fmla="val 44051"/>
              <a:gd name="adj2" fmla="val 5000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Transition Elements </a:t>
            </a:r>
            <a:endParaRPr lang="en-US" dirty="0">
              <a:solidFill>
                <a:schemeClr val="bg1"/>
              </a:solidFill>
            </a:endParaRPr>
          </a:p>
        </p:txBody>
      </p:sp>
      <p:sp>
        <p:nvSpPr>
          <p:cNvPr id="48" name="Rectangle 47"/>
          <p:cNvSpPr/>
          <p:nvPr/>
        </p:nvSpPr>
        <p:spPr>
          <a:xfrm>
            <a:off x="1955658" y="2057400"/>
            <a:ext cx="406069" cy="462468"/>
          </a:xfrm>
          <a:prstGeom prst="rect">
            <a:avLst/>
          </a:prstGeom>
          <a:pattFill prst="ltVert">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91430" y="1670724"/>
            <a:ext cx="7100169" cy="2363078"/>
          </a:xfrm>
          <a:prstGeom prst="rect">
            <a:avLst/>
          </a:prstGeom>
        </p:spPr>
        <p:txBody>
          <a:bodyPr vert="horz" wrap="none" lIns="91440" tIns="45720" rIns="91440" bIns="45720" rtlCol="0" anchor="t" anchorCtr="0">
            <a:normAutofit/>
          </a:bodyPr>
          <a:lstStyle/>
          <a:p>
            <a:pPr marL="0" marR="0" indent="0" algn="l" defTabSz="914400" rtl="0" eaLnBrk="1" fontAlgn="auto" latinLnBrk="0" hangingPunct="1">
              <a:lnSpc>
                <a:spcPct val="100000"/>
              </a:lnSpc>
              <a:spcBef>
                <a:spcPct val="0"/>
              </a:spcBef>
              <a:spcAft>
                <a:spcPts val="60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1A                                                                                             8A</a:t>
            </a:r>
          </a:p>
          <a:p>
            <a:pPr>
              <a:spcBef>
                <a:spcPct val="0"/>
              </a:spcBef>
              <a:spcAft>
                <a:spcPts val="600"/>
              </a:spcAf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      2A                                                          3A 4A 5A 6A 7A</a:t>
            </a:r>
          </a:p>
          <a:p>
            <a:pPr>
              <a:spcBef>
                <a:spcPct val="0"/>
              </a:spcBef>
              <a:spcAft>
                <a:spcPts val="600"/>
              </a:spcAft>
            </a:pPr>
            <a:r>
              <a:rPr lang="en-US" sz="2400" dirty="0" smtClean="0">
                <a:latin typeface="Perpetua" pitchFamily="18" charset="0"/>
              </a:rPr>
              <a:t>                                              8B</a:t>
            </a:r>
            <a:endParaRPr lang="en-US" sz="2400" dirty="0">
              <a:latin typeface="Perpetua" pitchFamily="18" charset="0"/>
              <a:ea typeface="+mj-ea"/>
              <a:cs typeface="+mj-cs"/>
            </a:endParaRPr>
          </a:p>
          <a:p>
            <a:pPr marL="0" marR="0" indent="0" algn="l" defTabSz="914400" rtl="0" eaLnBrk="1" fontAlgn="auto" latinLnBrk="0" hangingPunct="1">
              <a:lnSpc>
                <a:spcPct val="100000"/>
              </a:lnSpc>
              <a:spcBef>
                <a:spcPct val="0"/>
              </a:spcBef>
              <a:spcAft>
                <a:spcPts val="60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rPr>
              <a:t>            3B 4B 5B  6B 7B</a:t>
            </a:r>
            <a:r>
              <a:rPr kumimoji="0" lang="en-US" sz="2400" b="0" i="0" u="none" strike="noStrike" kern="1200" cap="none" spc="0" normalizeH="0" noProof="0" dirty="0" smtClean="0">
                <a:ln>
                  <a:noFill/>
                </a:ln>
                <a:solidFill>
                  <a:schemeClr val="tx1"/>
                </a:solidFill>
                <a:effectLst/>
                <a:uLnTx/>
                <a:uFillTx/>
                <a:latin typeface="Perpetua" pitchFamily="18" charset="0"/>
                <a:ea typeface="+mj-ea"/>
                <a:cs typeface="+mj-cs"/>
              </a:rPr>
              <a:t>                  1B  2B</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a:p>
            <a:pPr marL="0" marR="0" indent="0" algn="l" defTabSz="914400" rtl="0" eaLnBrk="1" fontAlgn="auto" latinLnBrk="0" hangingPunct="1">
              <a:lnSpc>
                <a:spcPct val="100000"/>
              </a:lnSpc>
              <a:spcBef>
                <a:spcPct val="0"/>
              </a:spcBef>
              <a:spcAft>
                <a:spcPts val="60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1" name="TextBox 20"/>
          <p:cNvSpPr txBox="1"/>
          <p:nvPr/>
        </p:nvSpPr>
        <p:spPr>
          <a:xfrm>
            <a:off x="152400" y="228599"/>
            <a:ext cx="1174750" cy="1596273"/>
          </a:xfrm>
          <a:prstGeom prst="rect">
            <a:avLst/>
          </a:prstGeom>
        </p:spPr>
        <p:txBody>
          <a:bodyPr vert="horz" wrap="none" lIns="91440" tIns="45720" rIns="91440" bIns="45720" rtlCol="0" anchor="t" anchorCtr="0">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Perpetua" pitchFamily="18" charset="0"/>
                <a:ea typeface="+mj-ea"/>
                <a:cs typeface="+mj-cs"/>
              </a:rPr>
              <a:t>Key:</a:t>
            </a:r>
          </a:p>
          <a:p>
            <a:pPr marL="0" marR="0" indent="0" algn="l" defTabSz="914400" rtl="0" eaLnBrk="1" fontAlgn="auto" latinLnBrk="0" hangingPunct="1">
              <a:lnSpc>
                <a:spcPct val="100000"/>
              </a:lnSpc>
              <a:spcBef>
                <a:spcPct val="0"/>
              </a:spcBef>
              <a:spcAft>
                <a:spcPts val="0"/>
              </a:spcAft>
              <a:buClrTx/>
              <a:buSzTx/>
              <a:buFontTx/>
              <a:buNone/>
              <a:tabLst/>
            </a:pPr>
            <a:r>
              <a:rPr lang="en-US" sz="1600" dirty="0" smtClean="0">
                <a:latin typeface="Perpetua" pitchFamily="18" charset="0"/>
                <a:ea typeface="+mj-ea"/>
                <a:cs typeface="+mj-cs"/>
              </a:rPr>
              <a:t>Metals:</a:t>
            </a:r>
          </a:p>
          <a:p>
            <a:pPr marL="0" marR="0" indent="0" algn="l" defTabSz="9144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Perpetua" pitchFamily="18" charset="0"/>
                <a:ea typeface="+mj-ea"/>
                <a:cs typeface="+mj-cs"/>
              </a:rPr>
              <a:t>Nonmetals:</a:t>
            </a:r>
          </a:p>
          <a:p>
            <a:pPr marL="0" marR="0" indent="0" algn="l" defTabSz="914400" rtl="0" eaLnBrk="1" fontAlgn="auto" latinLnBrk="0" hangingPunct="1">
              <a:lnSpc>
                <a:spcPct val="100000"/>
              </a:lnSpc>
              <a:spcBef>
                <a:spcPct val="0"/>
              </a:spcBef>
              <a:spcAft>
                <a:spcPts val="0"/>
              </a:spcAft>
              <a:buClrTx/>
              <a:buSzTx/>
              <a:buFontTx/>
              <a:buNone/>
              <a:tabLst/>
            </a:pPr>
            <a:r>
              <a:rPr lang="en-US" sz="1600" dirty="0" smtClean="0">
                <a:latin typeface="Perpetua" pitchFamily="18" charset="0"/>
                <a:ea typeface="+mj-ea"/>
                <a:cs typeface="+mj-cs"/>
              </a:rPr>
              <a:t>Metalloids:</a:t>
            </a:r>
          </a:p>
          <a:p>
            <a:pPr marL="0" marR="0" indent="0" algn="l" defTabSz="9144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Perpetua" pitchFamily="18" charset="0"/>
                <a:ea typeface="+mj-ea"/>
                <a:cs typeface="+mj-cs"/>
              </a:rPr>
              <a:t>Transition:</a:t>
            </a:r>
          </a:p>
        </p:txBody>
      </p:sp>
      <p:sp>
        <p:nvSpPr>
          <p:cNvPr id="52" name="Rectangle 51"/>
          <p:cNvSpPr/>
          <p:nvPr/>
        </p:nvSpPr>
        <p:spPr>
          <a:xfrm>
            <a:off x="1138946" y="488410"/>
            <a:ext cx="287777" cy="288830"/>
          </a:xfrm>
          <a:prstGeom prst="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138946" y="737075"/>
            <a:ext cx="287777" cy="288830"/>
          </a:xfrm>
          <a:prstGeom prst="rect">
            <a:avLst/>
          </a:prstGeom>
          <a:pattFill prst="ltVert">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138946" y="972748"/>
            <a:ext cx="287777" cy="288830"/>
          </a:xfrm>
          <a:prstGeom prst="rect">
            <a:avLst/>
          </a:prstGeom>
          <a:pattFill prst="wdDn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36789" y="1234440"/>
            <a:ext cx="287777" cy="288830"/>
          </a:xfrm>
          <a:prstGeom prst="rect">
            <a:avLst/>
          </a:prstGeom>
          <a:pattFill prst="lt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8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00" y="685800"/>
            <a:ext cx="3955200" cy="639763"/>
          </a:xfrm>
        </p:spPr>
        <p:txBody>
          <a:bodyPr/>
          <a:lstStyle/>
          <a:p>
            <a:r>
              <a:rPr lang="en-US" dirty="0" smtClean="0"/>
              <a:t>Class PTE. Tile</a:t>
            </a:r>
            <a:endParaRPr lang="en-US" dirty="0"/>
          </a:p>
        </p:txBody>
      </p:sp>
      <p:sp>
        <p:nvSpPr>
          <p:cNvPr id="18" name="Content Placeholder 17"/>
          <p:cNvSpPr>
            <a:spLocks noGrp="1"/>
          </p:cNvSpPr>
          <p:nvPr>
            <p:ph idx="1"/>
          </p:nvPr>
        </p:nvSpPr>
        <p:spPr>
          <a:xfrm>
            <a:off x="76200" y="1341764"/>
            <a:ext cx="3962400" cy="5059364"/>
          </a:xfrm>
        </p:spPr>
        <p:txBody>
          <a:bodyPr/>
          <a:lstStyle/>
          <a:p>
            <a:r>
              <a:rPr lang="en-US" dirty="0" smtClean="0"/>
              <a:t>Follow the directions to complete this card. We will tape these to the wall outside our classroom. See where hydrogen is placed and fill in accordingly.</a:t>
            </a:r>
            <a:endParaRPr lang="en-US" dirty="0"/>
          </a:p>
        </p:txBody>
      </p:sp>
      <p:pic>
        <p:nvPicPr>
          <p:cNvPr id="20" name="Picture 19"/>
          <p:cNvPicPr>
            <a:picLocks noChangeAspect="1"/>
          </p:cNvPicPr>
          <p:nvPr/>
        </p:nvPicPr>
        <p:blipFill rotWithShape="1">
          <a:blip r:embed="rId2"/>
          <a:srcRect l="16666" t="16667" r="50417" b="13703"/>
          <a:stretch/>
        </p:blipFill>
        <p:spPr>
          <a:xfrm>
            <a:off x="3505200" y="19050"/>
            <a:ext cx="2862473" cy="3405981"/>
          </a:xfrm>
          <a:prstGeom prst="rect">
            <a:avLst/>
          </a:prstGeom>
        </p:spPr>
      </p:pic>
      <p:pic>
        <p:nvPicPr>
          <p:cNvPr id="19" name="Picture 18"/>
          <p:cNvPicPr>
            <a:picLocks noChangeAspect="1"/>
          </p:cNvPicPr>
          <p:nvPr/>
        </p:nvPicPr>
        <p:blipFill>
          <a:blip r:embed="rId3"/>
          <a:stretch>
            <a:fillRect/>
          </a:stretch>
        </p:blipFill>
        <p:spPr>
          <a:xfrm>
            <a:off x="5281351" y="1528207"/>
            <a:ext cx="3862649" cy="5127147"/>
          </a:xfrm>
          <a:prstGeom prst="rect">
            <a:avLst/>
          </a:prstGeom>
        </p:spPr>
      </p:pic>
    </p:spTree>
    <p:extLst>
      <p:ext uri="{BB962C8B-B14F-4D97-AF65-F5344CB8AC3E}">
        <p14:creationId xmlns:p14="http://schemas.microsoft.com/office/powerpoint/2010/main" val="11169086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00" y="685800"/>
            <a:ext cx="3879000" cy="639763"/>
          </a:xfrm>
        </p:spPr>
        <p:txBody>
          <a:bodyPr/>
          <a:lstStyle/>
          <a:p>
            <a:r>
              <a:rPr lang="en-US" dirty="0" smtClean="0"/>
              <a:t>PTE Research</a:t>
            </a:r>
            <a:endParaRPr lang="en-US" dirty="0"/>
          </a:p>
        </p:txBody>
      </p:sp>
      <p:sp>
        <p:nvSpPr>
          <p:cNvPr id="3" name="Content Placeholder 2"/>
          <p:cNvSpPr>
            <a:spLocks noGrp="1"/>
          </p:cNvSpPr>
          <p:nvPr>
            <p:ph idx="1"/>
          </p:nvPr>
        </p:nvSpPr>
        <p:spPr>
          <a:xfrm>
            <a:off x="76200" y="1341764"/>
            <a:ext cx="3886200" cy="5059364"/>
          </a:xfrm>
        </p:spPr>
        <p:txBody>
          <a:bodyPr/>
          <a:lstStyle/>
          <a:p>
            <a:r>
              <a:rPr lang="en-US" dirty="0" smtClean="0"/>
              <a:t>Part II:</a:t>
            </a:r>
          </a:p>
          <a:p>
            <a:r>
              <a:rPr lang="en-US" dirty="0" smtClean="0"/>
              <a:t>Complete this worksheet.</a:t>
            </a:r>
            <a:endParaRPr lang="en-US" dirty="0"/>
          </a:p>
        </p:txBody>
      </p:sp>
      <p:pic>
        <p:nvPicPr>
          <p:cNvPr id="4" name="Picture 3"/>
          <p:cNvPicPr>
            <a:picLocks noChangeAspect="1"/>
          </p:cNvPicPr>
          <p:nvPr/>
        </p:nvPicPr>
        <p:blipFill rotWithShape="1">
          <a:blip r:embed="rId2"/>
          <a:srcRect l="52083" t="16667" r="15000" b="8518"/>
          <a:stretch/>
        </p:blipFill>
        <p:spPr>
          <a:xfrm>
            <a:off x="3962400" y="470157"/>
            <a:ext cx="4982973" cy="6370637"/>
          </a:xfrm>
          <a:prstGeom prst="rect">
            <a:avLst/>
          </a:prstGeom>
        </p:spPr>
      </p:pic>
    </p:spTree>
    <p:extLst>
      <p:ext uri="{BB962C8B-B14F-4D97-AF65-F5344CB8AC3E}">
        <p14:creationId xmlns:p14="http://schemas.microsoft.com/office/powerpoint/2010/main" val="2164665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52" name="Text Box 44"/>
          <p:cNvSpPr txBox="1">
            <a:spLocks noChangeArrowheads="1"/>
          </p:cNvSpPr>
          <p:nvPr/>
        </p:nvSpPr>
        <p:spPr bwMode="auto">
          <a:xfrm>
            <a:off x="0" y="1"/>
            <a:ext cx="9144000" cy="1143000"/>
          </a:xfrm>
          <a:prstGeom prst="rect">
            <a:avLst/>
          </a:prstGeom>
          <a:solidFill>
            <a:schemeClr val="bg1">
              <a:lumMod val="95000"/>
              <a:alpha val="88000"/>
            </a:schemeClr>
          </a:solidFill>
          <a:ln>
            <a:noFill/>
          </a:ln>
          <a:effectLst/>
          <a:extLst/>
        </p:spPr>
        <p:txBody>
          <a:bodyPr wrap="square">
            <a:normAutofit fontScale="70000" lnSpcReduction="20000"/>
          </a:bodyPr>
          <a:lstStyle/>
          <a:p>
            <a:r>
              <a:rPr lang="en-US" altLang="en-US" sz="2800" dirty="0" smtClean="0"/>
              <a:t>Lastly, You will complete this chart.</a:t>
            </a:r>
          </a:p>
          <a:p>
            <a:r>
              <a:rPr lang="en-US" altLang="en-US" sz="2800" dirty="0" smtClean="0"/>
              <a:t>You will research the different representative groups and noting at least 5 major characteristics of the group.</a:t>
            </a:r>
          </a:p>
          <a:p>
            <a:r>
              <a:rPr lang="en-US" altLang="en-US" sz="2800" dirty="0" smtClean="0"/>
              <a:t>Give examples of at least 5 elements and give example uses for these.</a:t>
            </a:r>
            <a:endParaRPr lang="en-US" altLang="en-US" sz="2800" dirty="0"/>
          </a:p>
        </p:txBody>
      </p:sp>
      <p:graphicFrame>
        <p:nvGraphicFramePr>
          <p:cNvPr id="3" name="Table Placeholder 2"/>
          <p:cNvGraphicFramePr>
            <a:graphicFrameLocks noGrp="1"/>
          </p:cNvGraphicFramePr>
          <p:nvPr>
            <p:ph type="tbl" idx="1"/>
            <p:extLst>
              <p:ext uri="{D42A27DB-BD31-4B8C-83A1-F6EECF244321}">
                <p14:modId xmlns:p14="http://schemas.microsoft.com/office/powerpoint/2010/main" val="2605482276"/>
              </p:ext>
            </p:extLst>
          </p:nvPr>
        </p:nvGraphicFramePr>
        <p:xfrm>
          <a:off x="0" y="1142998"/>
          <a:ext cx="9144000" cy="5715001"/>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1086613935"/>
                    </a:ext>
                  </a:extLst>
                </a:gridCol>
                <a:gridCol w="1680844">
                  <a:extLst>
                    <a:ext uri="{9D8B030D-6E8A-4147-A177-3AD203B41FA5}">
                      <a16:colId xmlns:a16="http://schemas.microsoft.com/office/drawing/2014/main" val="4269804513"/>
                    </a:ext>
                  </a:extLst>
                </a:gridCol>
                <a:gridCol w="6472556">
                  <a:extLst>
                    <a:ext uri="{9D8B030D-6E8A-4147-A177-3AD203B41FA5}">
                      <a16:colId xmlns:a16="http://schemas.microsoft.com/office/drawing/2014/main" val="2015889819"/>
                    </a:ext>
                  </a:extLst>
                </a:gridCol>
              </a:tblGrid>
              <a:tr h="707032">
                <a:tc>
                  <a:txBody>
                    <a:bodyPr/>
                    <a:lstStyle/>
                    <a:p>
                      <a:pPr marL="0" marR="0" fontAlgn="base">
                        <a:spcBef>
                          <a:spcPts val="480"/>
                        </a:spcBef>
                        <a:spcAft>
                          <a:spcPts val="0"/>
                        </a:spcAft>
                      </a:pPr>
                      <a:r>
                        <a:rPr lang="en-US" sz="1800" kern="1200" dirty="0">
                          <a:effectLst/>
                        </a:rPr>
                        <a:t>Group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480"/>
                        </a:spcBef>
                        <a:spcAft>
                          <a:spcPts val="0"/>
                        </a:spcAft>
                      </a:pPr>
                      <a:r>
                        <a:rPr lang="en-US" sz="1400" kern="1200" dirty="0">
                          <a:effectLst/>
                        </a:rPr>
                        <a:t>Representative Group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480"/>
                        </a:spcBef>
                        <a:spcAft>
                          <a:spcPts val="0"/>
                        </a:spcAft>
                      </a:pPr>
                      <a:r>
                        <a:rPr lang="en-US" sz="1800" kern="1200" dirty="0">
                          <a:effectLst/>
                        </a:rPr>
                        <a:t>Properties/Notes/Facts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749189"/>
                  </a:ext>
                </a:extLst>
              </a:tr>
              <a:tr h="556441">
                <a:tc>
                  <a:txBody>
                    <a:bodyPr/>
                    <a:lstStyle/>
                    <a:p>
                      <a:pPr marL="0" marR="0" fontAlgn="base">
                        <a:spcBef>
                          <a:spcPts val="480"/>
                        </a:spcBef>
                        <a:spcAft>
                          <a:spcPts val="0"/>
                        </a:spcAft>
                      </a:pPr>
                      <a:r>
                        <a:rPr lang="en-US" sz="1500" kern="1200">
                          <a:effectLst/>
                        </a:rPr>
                        <a:t>1A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768878"/>
                  </a:ext>
                </a:extLst>
              </a:tr>
              <a:tr h="556441">
                <a:tc>
                  <a:txBody>
                    <a:bodyPr/>
                    <a:lstStyle/>
                    <a:p>
                      <a:pPr marL="0" marR="0" fontAlgn="base">
                        <a:spcBef>
                          <a:spcPts val="480"/>
                        </a:spcBef>
                        <a:spcAft>
                          <a:spcPts val="0"/>
                        </a:spcAft>
                      </a:pPr>
                      <a:r>
                        <a:rPr lang="en-US" sz="1500" kern="1200">
                          <a:effectLst/>
                        </a:rPr>
                        <a:t>2A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221179"/>
                  </a:ext>
                </a:extLst>
              </a:tr>
              <a:tr h="556441">
                <a:tc>
                  <a:txBody>
                    <a:bodyPr/>
                    <a:lstStyle/>
                    <a:p>
                      <a:pPr marL="0" marR="0" fontAlgn="base">
                        <a:spcBef>
                          <a:spcPts val="480"/>
                        </a:spcBef>
                        <a:spcAft>
                          <a:spcPts val="0"/>
                        </a:spcAft>
                      </a:pPr>
                      <a:r>
                        <a:rPr lang="en-US" sz="1500" kern="1200">
                          <a:effectLst/>
                        </a:rPr>
                        <a:t>3A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5064870"/>
                  </a:ext>
                </a:extLst>
              </a:tr>
              <a:tr h="556441">
                <a:tc>
                  <a:txBody>
                    <a:bodyPr/>
                    <a:lstStyle/>
                    <a:p>
                      <a:pPr marL="0" marR="0" fontAlgn="base">
                        <a:spcBef>
                          <a:spcPts val="480"/>
                        </a:spcBef>
                        <a:spcAft>
                          <a:spcPts val="0"/>
                        </a:spcAft>
                      </a:pPr>
                      <a:r>
                        <a:rPr lang="en-US" sz="1500" kern="1200">
                          <a:effectLst/>
                        </a:rPr>
                        <a:t>4A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855565"/>
                  </a:ext>
                </a:extLst>
              </a:tr>
              <a:tr h="556441">
                <a:tc>
                  <a:txBody>
                    <a:bodyPr/>
                    <a:lstStyle/>
                    <a:p>
                      <a:pPr marL="0" marR="0" fontAlgn="base">
                        <a:spcBef>
                          <a:spcPts val="480"/>
                        </a:spcBef>
                        <a:spcAft>
                          <a:spcPts val="0"/>
                        </a:spcAft>
                      </a:pPr>
                      <a:r>
                        <a:rPr lang="en-US" sz="1500" kern="1200">
                          <a:effectLst/>
                        </a:rPr>
                        <a:t>5A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79215"/>
                  </a:ext>
                </a:extLst>
              </a:tr>
              <a:tr h="556441">
                <a:tc>
                  <a:txBody>
                    <a:bodyPr/>
                    <a:lstStyle/>
                    <a:p>
                      <a:pPr marL="0" marR="0" fontAlgn="base">
                        <a:spcBef>
                          <a:spcPts val="480"/>
                        </a:spcBef>
                        <a:spcAft>
                          <a:spcPts val="0"/>
                        </a:spcAft>
                      </a:pPr>
                      <a:r>
                        <a:rPr lang="en-US" sz="1500" kern="1200">
                          <a:effectLst/>
                        </a:rPr>
                        <a:t>6A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465460"/>
                  </a:ext>
                </a:extLst>
              </a:tr>
              <a:tr h="556441">
                <a:tc>
                  <a:txBody>
                    <a:bodyPr/>
                    <a:lstStyle/>
                    <a:p>
                      <a:pPr marL="0" marR="0" fontAlgn="base">
                        <a:spcBef>
                          <a:spcPts val="480"/>
                        </a:spcBef>
                        <a:spcAft>
                          <a:spcPts val="0"/>
                        </a:spcAft>
                      </a:pPr>
                      <a:r>
                        <a:rPr lang="en-US" sz="1500" kern="1200">
                          <a:effectLst/>
                        </a:rPr>
                        <a:t>7A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584322"/>
                  </a:ext>
                </a:extLst>
              </a:tr>
              <a:tr h="556441">
                <a:tc>
                  <a:txBody>
                    <a:bodyPr/>
                    <a:lstStyle/>
                    <a:p>
                      <a:pPr marL="0" marR="0" fontAlgn="base">
                        <a:spcBef>
                          <a:spcPts val="480"/>
                        </a:spcBef>
                        <a:spcAft>
                          <a:spcPts val="0"/>
                        </a:spcAft>
                      </a:pPr>
                      <a:r>
                        <a:rPr lang="en-US" sz="1500" kern="1200">
                          <a:effectLst/>
                        </a:rPr>
                        <a:t>8A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a:effectLst/>
                        <a:latin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399766"/>
                  </a:ext>
                </a:extLst>
              </a:tr>
              <a:tr h="556441">
                <a:tc gridSpan="2">
                  <a:txBody>
                    <a:bodyPr/>
                    <a:lstStyle/>
                    <a:p>
                      <a:pPr marL="0" marR="0">
                        <a:spcBef>
                          <a:spcPts val="0"/>
                        </a:spcBef>
                        <a:spcAft>
                          <a:spcPts val="0"/>
                        </a:spcAft>
                      </a:pPr>
                      <a:r>
                        <a:rPr lang="en-US" sz="1300">
                          <a:effectLst/>
                        </a:rPr>
                        <a:t>Transition Elements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197" marR="68197" marT="34099" marB="340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89554"/>
                  </a:ext>
                </a:extLst>
              </a:tr>
            </a:tbl>
          </a:graphicData>
        </a:graphic>
      </p:graphicFrame>
    </p:spTree>
    <p:extLst>
      <p:ext uri="{BB962C8B-B14F-4D97-AF65-F5344CB8AC3E}">
        <p14:creationId xmlns:p14="http://schemas.microsoft.com/office/powerpoint/2010/main" val="723077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mtClean="0"/>
              <a:t>Other Tables, </a:t>
            </a:r>
            <a:r>
              <a:rPr lang="en-US" altLang="en-US" i="1" smtClean="0"/>
              <a:t>continued</a:t>
            </a:r>
          </a:p>
        </p:txBody>
      </p:sp>
      <p:sp>
        <p:nvSpPr>
          <p:cNvPr id="23555" name="Rectangle 3"/>
          <p:cNvSpPr>
            <a:spLocks noGrp="1" noChangeArrowheads="1"/>
          </p:cNvSpPr>
          <p:nvPr>
            <p:ph type="body" idx="1"/>
          </p:nvPr>
        </p:nvSpPr>
        <p:spPr/>
        <p:txBody>
          <a:bodyPr/>
          <a:lstStyle/>
          <a:p>
            <a:pPr eaLnBrk="1" hangingPunct="1"/>
            <a:r>
              <a:rPr lang="en-US" altLang="en-US" smtClean="0"/>
              <a:t>Another Circular Table</a:t>
            </a:r>
          </a:p>
        </p:txBody>
      </p:sp>
      <p:pic>
        <p:nvPicPr>
          <p:cNvPr id="23556" name="Picture 5" descr="Monr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327275"/>
            <a:ext cx="4724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530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050" y="639763"/>
            <a:ext cx="6516484" cy="2801313"/>
          </a:xfrm>
        </p:spPr>
        <p:txBody>
          <a:bodyPr>
            <a:normAutofit fontScale="92500" lnSpcReduction="10000"/>
          </a:bodyPr>
          <a:lstStyle/>
          <a:p>
            <a:pPr>
              <a:lnSpc>
                <a:spcPct val="120000"/>
              </a:lnSpc>
              <a:spcBef>
                <a:spcPts val="0"/>
              </a:spcBef>
            </a:pPr>
            <a:r>
              <a:rPr lang="en-US" sz="2600" b="1" dirty="0" smtClean="0"/>
              <a:t>PTE Tile = 25pts (lab) 		Due today</a:t>
            </a:r>
          </a:p>
          <a:p>
            <a:pPr>
              <a:lnSpc>
                <a:spcPct val="120000"/>
              </a:lnSpc>
              <a:spcBef>
                <a:spcPts val="0"/>
              </a:spcBef>
            </a:pPr>
            <a:r>
              <a:rPr lang="en-US" dirty="0" smtClean="0"/>
              <a:t>Worksheet = 20pts (HW)		Due Friday</a:t>
            </a:r>
          </a:p>
          <a:p>
            <a:pPr lvl="1">
              <a:lnSpc>
                <a:spcPct val="120000"/>
              </a:lnSpc>
              <a:spcBef>
                <a:spcPts val="0"/>
              </a:spcBef>
            </a:pPr>
            <a:r>
              <a:rPr lang="en-US" dirty="0" smtClean="0"/>
              <a:t>Front = 10pts</a:t>
            </a:r>
          </a:p>
          <a:p>
            <a:pPr lvl="2">
              <a:lnSpc>
                <a:spcPct val="120000"/>
              </a:lnSpc>
              <a:spcBef>
                <a:spcPts val="0"/>
              </a:spcBef>
            </a:pPr>
            <a:r>
              <a:rPr lang="en-US" dirty="0" smtClean="0"/>
              <a:t>General questions</a:t>
            </a:r>
          </a:p>
          <a:p>
            <a:pPr lvl="1">
              <a:lnSpc>
                <a:spcPct val="120000"/>
              </a:lnSpc>
              <a:spcBef>
                <a:spcPts val="0"/>
              </a:spcBef>
            </a:pPr>
            <a:r>
              <a:rPr lang="en-US" dirty="0" smtClean="0"/>
              <a:t>Back (chart) = 10pts.</a:t>
            </a:r>
          </a:p>
          <a:p>
            <a:pPr lvl="2">
              <a:lnSpc>
                <a:spcPct val="120000"/>
              </a:lnSpc>
              <a:spcBef>
                <a:spcPts val="0"/>
              </a:spcBef>
            </a:pPr>
            <a:r>
              <a:rPr lang="en-US" dirty="0" smtClean="0"/>
              <a:t>5 properties, facts, information on the group</a:t>
            </a:r>
          </a:p>
          <a:p>
            <a:pPr lvl="2">
              <a:lnSpc>
                <a:spcPct val="120000"/>
              </a:lnSpc>
              <a:spcBef>
                <a:spcPts val="0"/>
              </a:spcBef>
            </a:pPr>
            <a:r>
              <a:rPr lang="en-US" dirty="0" smtClean="0"/>
              <a:t>5 sample elements.</a:t>
            </a:r>
          </a:p>
          <a:p>
            <a:pPr>
              <a:lnSpc>
                <a:spcPct val="120000"/>
              </a:lnSpc>
              <a:spcBef>
                <a:spcPts val="0"/>
              </a:spcBef>
            </a:pPr>
            <a:r>
              <a:rPr lang="en-US" sz="2600" b="1" dirty="0" smtClean="0"/>
              <a:t>PTE coloring = 20pts(HW) 	Due Today</a:t>
            </a:r>
            <a:endParaRPr lang="en-US" dirty="0"/>
          </a:p>
        </p:txBody>
      </p:sp>
      <p:sp>
        <p:nvSpPr>
          <p:cNvPr id="2" name="Title 1"/>
          <p:cNvSpPr>
            <a:spLocks noGrp="1"/>
          </p:cNvSpPr>
          <p:nvPr>
            <p:ph type="title"/>
          </p:nvPr>
        </p:nvSpPr>
        <p:spPr>
          <a:xfrm>
            <a:off x="-19050" y="0"/>
            <a:ext cx="3371850" cy="639763"/>
          </a:xfrm>
          <a:solidFill>
            <a:schemeClr val="bg1"/>
          </a:solidFill>
        </p:spPr>
        <p:txBody>
          <a:bodyPr/>
          <a:lstStyle/>
          <a:p>
            <a:r>
              <a:rPr lang="en-US" dirty="0" smtClean="0"/>
              <a:t>Project Points</a:t>
            </a:r>
            <a:endParaRPr lang="en-US" dirty="0"/>
          </a:p>
        </p:txBody>
      </p:sp>
      <p:pic>
        <p:nvPicPr>
          <p:cNvPr id="6" name="Picture 5"/>
          <p:cNvPicPr>
            <a:picLocks noChangeAspect="1"/>
          </p:cNvPicPr>
          <p:nvPr/>
        </p:nvPicPr>
        <p:blipFill>
          <a:blip r:embed="rId2"/>
          <a:stretch>
            <a:fillRect/>
          </a:stretch>
        </p:blipFill>
        <p:spPr>
          <a:xfrm>
            <a:off x="6516484" y="-19050"/>
            <a:ext cx="2608466" cy="3460126"/>
          </a:xfrm>
          <a:prstGeom prst="rect">
            <a:avLst/>
          </a:prstGeom>
        </p:spPr>
      </p:pic>
      <p:pic>
        <p:nvPicPr>
          <p:cNvPr id="7" name="Picture 6"/>
          <p:cNvPicPr>
            <a:picLocks noChangeAspect="1"/>
          </p:cNvPicPr>
          <p:nvPr/>
        </p:nvPicPr>
        <p:blipFill>
          <a:blip r:embed="rId3"/>
          <a:stretch>
            <a:fillRect/>
          </a:stretch>
        </p:blipFill>
        <p:spPr>
          <a:xfrm>
            <a:off x="4571362" y="3409471"/>
            <a:ext cx="4572638" cy="3429479"/>
          </a:xfrm>
          <a:prstGeom prst="rect">
            <a:avLst/>
          </a:prstGeom>
        </p:spPr>
      </p:pic>
      <p:sp>
        <p:nvSpPr>
          <p:cNvPr id="8" name="Rectangle 7"/>
          <p:cNvSpPr/>
          <p:nvPr/>
        </p:nvSpPr>
        <p:spPr>
          <a:xfrm>
            <a:off x="-19688" y="3409471"/>
            <a:ext cx="4210688" cy="3429479"/>
          </a:xfrm>
          <a:prstGeom prst="rect">
            <a:avLst/>
          </a:prstGeom>
        </p:spPr>
        <p:txBody>
          <a:bodyPr wrap="square">
            <a:normAutofit fontScale="92500"/>
          </a:bodyPr>
          <a:lstStyle/>
          <a:p>
            <a:pPr marL="684213" lvl="1" indent="-227013">
              <a:buClr>
                <a:srgbClr val="8931BB">
                  <a:lumMod val="50000"/>
                </a:srgbClr>
              </a:buClr>
              <a:buSzPct val="70000"/>
              <a:buFont typeface="Arial" pitchFamily="34" charset="0"/>
              <a:buChar char="•"/>
            </a:pPr>
            <a:r>
              <a:rPr lang="en-US" sz="2000" dirty="0" smtClean="0">
                <a:solidFill>
                  <a:srgbClr val="8931BB">
                    <a:lumMod val="75000"/>
                  </a:srgbClr>
                </a:solidFill>
                <a:cs typeface="Segoe UI" pitchFamily="34" charset="0"/>
              </a:rPr>
              <a:t>From </a:t>
            </a:r>
            <a:r>
              <a:rPr lang="en-US" sz="2000" dirty="0">
                <a:solidFill>
                  <a:srgbClr val="8931BB">
                    <a:lumMod val="75000"/>
                  </a:srgbClr>
                </a:solidFill>
                <a:cs typeface="Segoe UI" pitchFamily="34" charset="0"/>
              </a:rPr>
              <a:t>yesterday</a:t>
            </a:r>
          </a:p>
          <a:p>
            <a:pPr marL="173038" lvl="0" indent="-173038">
              <a:buClr>
                <a:srgbClr val="8931BB">
                  <a:lumMod val="50000"/>
                </a:srgbClr>
              </a:buClr>
              <a:buSzPct val="70000"/>
              <a:buFont typeface="Arial" pitchFamily="34" charset="0"/>
              <a:buChar char="•"/>
            </a:pPr>
            <a:r>
              <a:rPr lang="en-US" sz="2400" dirty="0">
                <a:solidFill>
                  <a:srgbClr val="8931BB">
                    <a:lumMod val="75000"/>
                  </a:srgbClr>
                </a:solidFill>
                <a:cs typeface="Segoe UI" pitchFamily="34" charset="0"/>
              </a:rPr>
              <a:t>Check in assignments due today in with me today when you complete. </a:t>
            </a:r>
          </a:p>
          <a:p>
            <a:pPr marL="173038" lvl="0" indent="-173038">
              <a:buClr>
                <a:srgbClr val="8931BB">
                  <a:lumMod val="50000"/>
                </a:srgbClr>
              </a:buClr>
              <a:buSzPct val="70000"/>
              <a:buFont typeface="Arial" pitchFamily="34" charset="0"/>
              <a:buChar char="•"/>
            </a:pPr>
            <a:r>
              <a:rPr lang="en-US" sz="2400" dirty="0">
                <a:solidFill>
                  <a:srgbClr val="8931BB">
                    <a:lumMod val="75000"/>
                  </a:srgbClr>
                </a:solidFill>
                <a:cs typeface="Segoe UI" pitchFamily="34" charset="0"/>
              </a:rPr>
              <a:t>The worksheet with questions and the chart, you will turn these in Friday, unless you get done today and I can check you in too.</a:t>
            </a:r>
          </a:p>
        </p:txBody>
      </p:sp>
    </p:spTree>
    <p:extLst>
      <p:ext uri="{BB962C8B-B14F-4D97-AF65-F5344CB8AC3E}">
        <p14:creationId xmlns:p14="http://schemas.microsoft.com/office/powerpoint/2010/main" val="10700757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rot="16200000">
            <a:off x="1125333" y="-1143002"/>
            <a:ext cx="6893336" cy="9143999"/>
          </a:xfrm>
          <a:prstGeom prst="rect">
            <a:avLst/>
          </a:prstGeom>
        </p:spPr>
      </p:pic>
    </p:spTree>
    <p:extLst>
      <p:ext uri="{BB962C8B-B14F-4D97-AF65-F5344CB8AC3E}">
        <p14:creationId xmlns:p14="http://schemas.microsoft.com/office/powerpoint/2010/main" val="794939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0" y="0"/>
            <a:ext cx="9144000" cy="6858000"/>
          </a:xfrm>
          <a:solidFill>
            <a:schemeClr val="bg1"/>
          </a:solidFill>
        </p:spPr>
        <p:txBody>
          <a:bodyPr>
            <a:normAutofit lnSpcReduction="10000"/>
          </a:bodyPr>
          <a:lstStyle/>
          <a:p>
            <a:pPr marL="0" indent="0" eaLnBrk="1" hangingPunct="1">
              <a:lnSpc>
                <a:spcPct val="80000"/>
              </a:lnSpc>
              <a:buSzTx/>
              <a:buNone/>
            </a:pPr>
            <a:r>
              <a:rPr lang="en-US" altLang="en-US" sz="1800" dirty="0" smtClean="0"/>
              <a:t>Periodic Table Exercise Questions.</a:t>
            </a:r>
            <a:br>
              <a:rPr lang="en-US" altLang="en-US" sz="1800" dirty="0" smtClean="0"/>
            </a:br>
            <a:r>
              <a:rPr lang="en-US" altLang="en-US" sz="1800" dirty="0" smtClean="0"/>
              <a:t>Conduct your research to answer these questions on a separate sheet of paper.</a:t>
            </a:r>
          </a:p>
          <a:p>
            <a:pPr eaLnBrk="1" hangingPunct="1">
              <a:lnSpc>
                <a:spcPct val="80000"/>
              </a:lnSpc>
              <a:buSzTx/>
              <a:buFont typeface="Wingdings" panose="05000000000000000000" pitchFamily="2" charset="2"/>
              <a:buAutoNum type="arabicPeriod"/>
            </a:pPr>
            <a:r>
              <a:rPr lang="en-US" altLang="en-US" sz="1800" dirty="0" smtClean="0"/>
              <a:t>How did Mendeleev arrange the known chemical elements?</a:t>
            </a:r>
          </a:p>
          <a:p>
            <a:pPr eaLnBrk="1" hangingPunct="1">
              <a:lnSpc>
                <a:spcPct val="80000"/>
              </a:lnSpc>
              <a:buSzTx/>
              <a:buFont typeface="Wingdings" panose="05000000000000000000" pitchFamily="2" charset="2"/>
              <a:buAutoNum type="arabicPeriod"/>
            </a:pPr>
            <a:r>
              <a:rPr lang="en-US" altLang="en-US" sz="1800" dirty="0" smtClean="0"/>
              <a:t>How was the usefulness of Mendeleev's periodic table confirmed?</a:t>
            </a:r>
          </a:p>
          <a:p>
            <a:pPr eaLnBrk="1" hangingPunct="1">
              <a:lnSpc>
                <a:spcPct val="80000"/>
              </a:lnSpc>
              <a:buSzTx/>
              <a:buFont typeface="Wingdings" panose="05000000000000000000" pitchFamily="2" charset="2"/>
              <a:buAutoNum type="arabicPeriod"/>
            </a:pPr>
            <a:r>
              <a:rPr lang="en-US" altLang="en-US" sz="1800" dirty="0" smtClean="0"/>
              <a:t>Compare Mendeleev’s periodic table to the modern Period Table of the Elements. </a:t>
            </a:r>
          </a:p>
          <a:p>
            <a:pPr eaLnBrk="1" hangingPunct="1">
              <a:lnSpc>
                <a:spcPct val="80000"/>
              </a:lnSpc>
              <a:buSzTx/>
              <a:buFont typeface="Wingdings" panose="05000000000000000000" pitchFamily="2" charset="2"/>
              <a:buAutoNum type="arabicPeriod"/>
            </a:pPr>
            <a:r>
              <a:rPr lang="en-US" altLang="en-US" sz="1800" dirty="0" smtClean="0"/>
              <a:t>What is the periodic law?</a:t>
            </a:r>
          </a:p>
          <a:p>
            <a:pPr eaLnBrk="1" hangingPunct="1">
              <a:lnSpc>
                <a:spcPct val="80000"/>
              </a:lnSpc>
              <a:buSzTx/>
              <a:buFont typeface="Wingdings" panose="05000000000000000000" pitchFamily="2" charset="2"/>
              <a:buAutoNum type="arabicPeriod"/>
            </a:pPr>
            <a:r>
              <a:rPr lang="en-US" altLang="en-US" sz="1800" dirty="0" smtClean="0"/>
              <a:t>What is the significance of the numbers next to the ‘A’?</a:t>
            </a:r>
          </a:p>
          <a:p>
            <a:pPr eaLnBrk="1" hangingPunct="1">
              <a:lnSpc>
                <a:spcPct val="80000"/>
              </a:lnSpc>
              <a:buSzTx/>
              <a:buFont typeface="Wingdings" panose="05000000000000000000" pitchFamily="2" charset="2"/>
              <a:buAutoNum type="arabicPeriod"/>
            </a:pPr>
            <a:r>
              <a:rPr lang="en-US" altLang="en-US" sz="1800" dirty="0" smtClean="0"/>
              <a:t>Why are the elements grouped together in the same column?</a:t>
            </a:r>
          </a:p>
          <a:p>
            <a:pPr>
              <a:lnSpc>
                <a:spcPct val="80000"/>
              </a:lnSpc>
              <a:buSzTx/>
              <a:buFont typeface="Wingdings" panose="05000000000000000000" pitchFamily="2" charset="2"/>
              <a:buAutoNum type="arabicPeriod"/>
            </a:pPr>
            <a:r>
              <a:rPr lang="en-US" altLang="en-US" sz="1800" dirty="0" smtClean="0"/>
              <a:t>Name two elements that are in the same group &amp; state (in general terms) why are they grouped together?</a:t>
            </a:r>
          </a:p>
          <a:p>
            <a:pPr eaLnBrk="1" hangingPunct="1">
              <a:lnSpc>
                <a:spcPct val="80000"/>
              </a:lnSpc>
              <a:buSzTx/>
              <a:buFont typeface="Wingdings" panose="05000000000000000000" pitchFamily="2" charset="2"/>
              <a:buAutoNum type="arabicPeriod"/>
            </a:pPr>
            <a:r>
              <a:rPr lang="en-US" altLang="en-US" sz="1800" dirty="0" smtClean="0"/>
              <a:t>How do the numbers, that represent the period, compare to the number of energy levels for the period?</a:t>
            </a:r>
          </a:p>
          <a:p>
            <a:pPr eaLnBrk="1" hangingPunct="1">
              <a:lnSpc>
                <a:spcPct val="80000"/>
              </a:lnSpc>
              <a:buSzTx/>
              <a:buFont typeface="Wingdings" panose="05000000000000000000" pitchFamily="2" charset="2"/>
              <a:buAutoNum type="arabicPeriod"/>
            </a:pPr>
            <a:r>
              <a:rPr lang="en-US" altLang="en-US" sz="1800" dirty="0" smtClean="0"/>
              <a:t>How many elements are in each period?</a:t>
            </a:r>
          </a:p>
          <a:p>
            <a:pPr eaLnBrk="1" hangingPunct="1">
              <a:lnSpc>
                <a:spcPct val="80000"/>
              </a:lnSpc>
              <a:buSzTx/>
              <a:buFont typeface="Wingdings" panose="05000000000000000000" pitchFamily="2" charset="2"/>
              <a:buAutoNum type="arabicPeriod"/>
            </a:pPr>
            <a:r>
              <a:rPr lang="en-US" altLang="en-US" sz="1800" dirty="0" smtClean="0"/>
              <a:t>What does the atomic mass represent?</a:t>
            </a:r>
          </a:p>
          <a:p>
            <a:pPr eaLnBrk="1" hangingPunct="1">
              <a:lnSpc>
                <a:spcPct val="80000"/>
              </a:lnSpc>
              <a:buSzTx/>
              <a:buFont typeface="Wingdings" panose="05000000000000000000" pitchFamily="2" charset="2"/>
              <a:buAutoNum type="arabicPeriod"/>
            </a:pPr>
            <a:r>
              <a:rPr lang="en-US" altLang="en-US" sz="1800" dirty="0" smtClean="0"/>
              <a:t>What element is used to determine ‘</a:t>
            </a:r>
            <a:r>
              <a:rPr lang="en-US" altLang="en-US" sz="1800" dirty="0" err="1" smtClean="0"/>
              <a:t>amu</a:t>
            </a:r>
            <a:r>
              <a:rPr lang="en-US" altLang="en-US" sz="1800" dirty="0" smtClean="0"/>
              <a:t>’ and how?</a:t>
            </a:r>
          </a:p>
          <a:p>
            <a:pPr eaLnBrk="1" hangingPunct="1">
              <a:lnSpc>
                <a:spcPct val="80000"/>
              </a:lnSpc>
              <a:buSzTx/>
              <a:buFont typeface="Wingdings" panose="05000000000000000000" pitchFamily="2" charset="2"/>
              <a:buAutoNum type="arabicPeriod"/>
            </a:pPr>
            <a:r>
              <a:rPr lang="en-US" altLang="en-US" sz="1800" dirty="0" smtClean="0"/>
              <a:t>What are the three ways to classify elements?</a:t>
            </a:r>
          </a:p>
          <a:p>
            <a:pPr eaLnBrk="1" hangingPunct="1">
              <a:lnSpc>
                <a:spcPct val="80000"/>
              </a:lnSpc>
              <a:buSzTx/>
              <a:buFont typeface="Wingdings" panose="05000000000000000000" pitchFamily="2" charset="2"/>
              <a:buAutoNum type="arabicPeriod"/>
            </a:pPr>
            <a:r>
              <a:rPr lang="en-US" altLang="en-US" sz="1800" dirty="0" smtClean="0"/>
              <a:t>What are the three main classes of elements?</a:t>
            </a:r>
          </a:p>
          <a:p>
            <a:pPr eaLnBrk="1" hangingPunct="1">
              <a:lnSpc>
                <a:spcPct val="80000"/>
              </a:lnSpc>
              <a:buSzTx/>
              <a:buFont typeface="Wingdings" panose="05000000000000000000" pitchFamily="2" charset="2"/>
              <a:buAutoNum type="arabicPeriod"/>
            </a:pPr>
            <a:r>
              <a:rPr lang="en-US" altLang="en-US" sz="1800" dirty="0" smtClean="0"/>
              <a:t>List the name of each column of elements. (1A elements are known as __________ metals.) and describe 3 properties of each.</a:t>
            </a:r>
          </a:p>
          <a:p>
            <a:pPr eaLnBrk="1" hangingPunct="1">
              <a:lnSpc>
                <a:spcPct val="80000"/>
              </a:lnSpc>
              <a:buSzTx/>
              <a:buFont typeface="Wingdings" panose="05000000000000000000" pitchFamily="2" charset="2"/>
              <a:buAutoNum type="arabicPeriod"/>
            </a:pPr>
            <a:r>
              <a:rPr lang="en-US" altLang="en-US" sz="1800" dirty="0" smtClean="0"/>
              <a:t>What are 3 general properties of metals?</a:t>
            </a:r>
          </a:p>
          <a:p>
            <a:pPr eaLnBrk="1" hangingPunct="1">
              <a:lnSpc>
                <a:spcPct val="80000"/>
              </a:lnSpc>
              <a:buSzTx/>
              <a:buFont typeface="Wingdings" panose="05000000000000000000" pitchFamily="2" charset="2"/>
              <a:buAutoNum type="arabicPeriod"/>
            </a:pPr>
            <a:r>
              <a:rPr lang="en-US" altLang="en-US" sz="1800" dirty="0" smtClean="0"/>
              <a:t>3 properties of non-metals?</a:t>
            </a:r>
          </a:p>
          <a:p>
            <a:pPr>
              <a:lnSpc>
                <a:spcPct val="80000"/>
              </a:lnSpc>
              <a:buSzTx/>
              <a:buFont typeface="Wingdings" panose="05000000000000000000" pitchFamily="2" charset="2"/>
              <a:buAutoNum type="arabicPeriod"/>
            </a:pPr>
            <a:r>
              <a:rPr lang="en-US" altLang="en-US" sz="1800" dirty="0" smtClean="0"/>
              <a:t>3 </a:t>
            </a:r>
            <a:r>
              <a:rPr lang="en-US" altLang="en-US" sz="1800" dirty="0"/>
              <a:t>properties</a:t>
            </a:r>
            <a:r>
              <a:rPr lang="en-US" altLang="en-US" sz="1800" dirty="0" smtClean="0"/>
              <a:t> of metalloids?</a:t>
            </a:r>
          </a:p>
          <a:p>
            <a:pPr eaLnBrk="1" hangingPunct="1">
              <a:lnSpc>
                <a:spcPct val="80000"/>
              </a:lnSpc>
              <a:buSzTx/>
              <a:buFont typeface="Wingdings" panose="05000000000000000000" pitchFamily="2" charset="2"/>
              <a:buAutoNum type="arabicPeriod"/>
            </a:pPr>
            <a:r>
              <a:rPr lang="en-US" altLang="en-US" sz="1800" dirty="0" smtClean="0"/>
              <a:t>What are transition metals and where are they in the periodic table?</a:t>
            </a:r>
          </a:p>
          <a:p>
            <a:pPr eaLnBrk="1" hangingPunct="1">
              <a:lnSpc>
                <a:spcPct val="80000"/>
              </a:lnSpc>
              <a:buSzTx/>
              <a:buFont typeface="Wingdings" panose="05000000000000000000" pitchFamily="2" charset="2"/>
              <a:buAutoNum type="arabicPeriod"/>
            </a:pPr>
            <a:r>
              <a:rPr lang="en-US" altLang="en-US" sz="1800" dirty="0" smtClean="0"/>
              <a:t>Name 3 transition metals and describe a general characteristic of each.</a:t>
            </a:r>
          </a:p>
          <a:p>
            <a:pPr eaLnBrk="1" hangingPunct="1">
              <a:lnSpc>
                <a:spcPct val="80000"/>
              </a:lnSpc>
              <a:buSzTx/>
              <a:buFont typeface="Wingdings" panose="05000000000000000000" pitchFamily="2" charset="2"/>
              <a:buAutoNum type="arabicPeriod"/>
            </a:pPr>
            <a:r>
              <a:rPr lang="en-US" altLang="en-US" sz="1800" dirty="0" smtClean="0"/>
              <a:t>What is ionization energy?</a:t>
            </a:r>
          </a:p>
          <a:p>
            <a:pPr eaLnBrk="1" hangingPunct="1">
              <a:lnSpc>
                <a:spcPct val="80000"/>
              </a:lnSpc>
              <a:buSzTx/>
              <a:buFont typeface="Wingdings" panose="05000000000000000000" pitchFamily="2" charset="2"/>
              <a:buAutoNum type="arabicPeriod"/>
            </a:pPr>
            <a:r>
              <a:rPr lang="en-US" altLang="en-US" sz="1800" dirty="0" smtClean="0"/>
              <a:t>What are the trends of ionization energy in the periodic table?</a:t>
            </a:r>
          </a:p>
        </p:txBody>
      </p:sp>
    </p:spTree>
    <p:extLst>
      <p:ext uri="{BB962C8B-B14F-4D97-AF65-F5344CB8AC3E}">
        <p14:creationId xmlns:p14="http://schemas.microsoft.com/office/powerpoint/2010/main" val="16756445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93" name="Picture 33" descr="Picture1"/>
          <p:cNvPicPr>
            <a:picLocks noChangeAspect="1" noChangeArrowheads="1"/>
          </p:cNvPicPr>
          <p:nvPr/>
        </p:nvPicPr>
        <p:blipFill>
          <a:blip r:embed="rId2">
            <a:extLst>
              <a:ext uri="{28A0092B-C50C-407E-A947-70E740481C1C}">
                <a14:useLocalDpi xmlns:a14="http://schemas.microsoft.com/office/drawing/2010/main" val="0"/>
              </a:ext>
            </a:extLst>
          </a:blip>
          <a:srcRect l="87459" t="11122" r="3848" b="11763"/>
          <a:stretch>
            <a:fillRect/>
          </a:stretch>
        </p:blipFill>
        <p:spPr bwMode="auto">
          <a:xfrm>
            <a:off x="0" y="2362200"/>
            <a:ext cx="846138" cy="4495800"/>
          </a:xfrm>
          <a:prstGeom prst="rect">
            <a:avLst/>
          </a:prstGeom>
          <a:noFill/>
          <a:extLst>
            <a:ext uri="{909E8E84-426E-40DD-AFC4-6F175D3DCCD1}">
              <a14:hiddenFill xmlns:a14="http://schemas.microsoft.com/office/drawing/2010/main">
                <a:solidFill>
                  <a:srgbClr val="FFFFFF"/>
                </a:solidFill>
              </a14:hiddenFill>
            </a:ext>
          </a:extLst>
        </p:spPr>
      </p:pic>
      <p:sp>
        <p:nvSpPr>
          <p:cNvPr id="15363" name="Rectangle 3"/>
          <p:cNvSpPr>
            <a:spLocks noGrp="1" noChangeArrowheads="1"/>
          </p:cNvSpPr>
          <p:nvPr>
            <p:ph type="body" idx="1"/>
          </p:nvPr>
        </p:nvSpPr>
        <p:spPr>
          <a:xfrm>
            <a:off x="685800" y="1828800"/>
            <a:ext cx="5334000" cy="4724400"/>
          </a:xfrm>
        </p:spPr>
        <p:txBody>
          <a:bodyPr>
            <a:normAutofit/>
          </a:bodyPr>
          <a:lstStyle/>
          <a:p>
            <a:pPr>
              <a:lnSpc>
                <a:spcPct val="80000"/>
              </a:lnSpc>
            </a:pPr>
            <a:r>
              <a:rPr lang="en-US" altLang="en-US" sz="2800" dirty="0"/>
              <a:t>They are the elements that have 1 valence e-</a:t>
            </a:r>
          </a:p>
          <a:p>
            <a:pPr>
              <a:lnSpc>
                <a:spcPct val="80000"/>
              </a:lnSpc>
            </a:pPr>
            <a:r>
              <a:rPr lang="en-US" altLang="en-US" sz="2800" dirty="0"/>
              <a:t>Properties/Features</a:t>
            </a:r>
          </a:p>
          <a:p>
            <a:pPr lvl="1">
              <a:lnSpc>
                <a:spcPct val="80000"/>
              </a:lnSpc>
            </a:pPr>
            <a:r>
              <a:rPr lang="en-US" altLang="en-US" sz="2400" dirty="0"/>
              <a:t>Only occur in nature as compounds (which are</a:t>
            </a:r>
            <a:r>
              <a:rPr lang="en-US" altLang="en-US" sz="2400" dirty="0" smtClean="0"/>
              <a:t>?)…bonded </a:t>
            </a:r>
            <a:r>
              <a:rPr lang="en-US" altLang="en-US" sz="2400" dirty="0"/>
              <a:t>to other elements.</a:t>
            </a:r>
          </a:p>
          <a:p>
            <a:pPr lvl="1">
              <a:lnSpc>
                <a:spcPct val="80000"/>
              </a:lnSpc>
            </a:pPr>
            <a:r>
              <a:rPr lang="en-US" altLang="en-US" sz="2400" dirty="0"/>
              <a:t>Extremely reactive: Sodium reacts violently with water.</a:t>
            </a:r>
          </a:p>
          <a:p>
            <a:pPr lvl="1">
              <a:lnSpc>
                <a:spcPct val="80000"/>
              </a:lnSpc>
            </a:pPr>
            <a:r>
              <a:rPr lang="en-US" altLang="en-US" sz="2400" dirty="0"/>
              <a:t>Reactivity increases as you go from top to bottom.</a:t>
            </a:r>
          </a:p>
          <a:p>
            <a:pPr lvl="1">
              <a:lnSpc>
                <a:spcPct val="80000"/>
              </a:lnSpc>
            </a:pPr>
            <a:r>
              <a:rPr lang="en-US" altLang="en-US" sz="2400" dirty="0"/>
              <a:t>Hydrogen, a gas, is placed here because it has 1 valence </a:t>
            </a:r>
            <a:r>
              <a:rPr lang="en-US" altLang="en-US" sz="2400" dirty="0" smtClean="0"/>
              <a:t>e-, but it is not an alkali metal.</a:t>
            </a:r>
            <a:endParaRPr lang="en-US" altLang="en-US" sz="2400" dirty="0"/>
          </a:p>
          <a:p>
            <a:pPr lvl="1">
              <a:lnSpc>
                <a:spcPct val="80000"/>
              </a:lnSpc>
              <a:buFont typeface="Wingdings" panose="05000000000000000000" pitchFamily="2" charset="2"/>
              <a:buNone/>
            </a:pPr>
            <a:endParaRPr lang="en-US" altLang="en-US" sz="2400" dirty="0"/>
          </a:p>
        </p:txBody>
      </p:sp>
      <p:sp>
        <p:nvSpPr>
          <p:cNvPr id="15364" name="Rectangle 4"/>
          <p:cNvSpPr>
            <a:spLocks noGrp="1" noChangeArrowheads="1"/>
          </p:cNvSpPr>
          <p:nvPr>
            <p:ph type="title"/>
          </p:nvPr>
        </p:nvSpPr>
        <p:spPr>
          <a:noFill/>
          <a:ln/>
        </p:spPr>
        <p:txBody>
          <a:bodyPr/>
          <a:lstStyle/>
          <a:p>
            <a:r>
              <a:rPr lang="en-US" altLang="en-US" u="sng">
                <a:solidFill>
                  <a:srgbClr val="009900"/>
                </a:solidFill>
              </a:rPr>
              <a:t>Alkali Metals</a:t>
            </a:r>
            <a:r>
              <a:rPr lang="en-US" altLang="en-US" u="sng"/>
              <a:t>: </a:t>
            </a:r>
            <a:r>
              <a:rPr lang="en-US" altLang="en-US" u="sng">
                <a:hlinkClick r:id="rId3" action="ppaction://hlinkfile"/>
              </a:rPr>
              <a:t>Group 1A</a:t>
            </a:r>
            <a:endParaRPr lang="en-US" altLang="en-US" u="sng"/>
          </a:p>
        </p:txBody>
      </p:sp>
      <p:pic>
        <p:nvPicPr>
          <p:cNvPr id="15391" name="Picture 31" descr="Picture1"/>
          <p:cNvPicPr>
            <a:picLocks noChangeAspect="1" noChangeArrowheads="1"/>
          </p:cNvPicPr>
          <p:nvPr/>
        </p:nvPicPr>
        <p:blipFill>
          <a:blip r:embed="rId2">
            <a:extLst>
              <a:ext uri="{28A0092B-C50C-407E-A947-70E740481C1C}">
                <a14:useLocalDpi xmlns:a14="http://schemas.microsoft.com/office/drawing/2010/main" val="0"/>
              </a:ext>
            </a:extLst>
          </a:blip>
          <a:srcRect l="2666" t="22243" r="58690" b="24374"/>
          <a:stretch>
            <a:fillRect/>
          </a:stretch>
        </p:blipFill>
        <p:spPr bwMode="auto">
          <a:xfrm>
            <a:off x="6019800" y="1752600"/>
            <a:ext cx="3124200"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5394" name="Picture 34" descr="Picture1"/>
          <p:cNvPicPr>
            <a:picLocks noChangeAspect="1" noChangeArrowheads="1"/>
          </p:cNvPicPr>
          <p:nvPr/>
        </p:nvPicPr>
        <p:blipFill>
          <a:blip r:embed="rId2">
            <a:extLst>
              <a:ext uri="{28A0092B-C50C-407E-A947-70E740481C1C}">
                <a14:useLocalDpi xmlns:a14="http://schemas.microsoft.com/office/drawing/2010/main" val="0"/>
              </a:ext>
            </a:extLst>
          </a:blip>
          <a:srcRect l="43976" t="22243" r="20045" b="24374"/>
          <a:stretch>
            <a:fillRect/>
          </a:stretch>
        </p:blipFill>
        <p:spPr bwMode="auto">
          <a:xfrm>
            <a:off x="6019800" y="4284663"/>
            <a:ext cx="3124200" cy="257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6430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6" name="Picture 32" descr="Picture2"/>
          <p:cNvPicPr>
            <a:picLocks noChangeAspect="1" noChangeArrowheads="1"/>
          </p:cNvPicPr>
          <p:nvPr/>
        </p:nvPicPr>
        <p:blipFill>
          <a:blip r:embed="rId2">
            <a:extLst>
              <a:ext uri="{28A0092B-C50C-407E-A947-70E740481C1C}">
                <a14:useLocalDpi xmlns:a14="http://schemas.microsoft.com/office/drawing/2010/main" val="0"/>
              </a:ext>
            </a:extLst>
          </a:blip>
          <a:srcRect l="14020" r="56662" b="48842"/>
          <a:stretch>
            <a:fillRect/>
          </a:stretch>
        </p:blipFill>
        <p:spPr bwMode="auto">
          <a:xfrm>
            <a:off x="6629400" y="990600"/>
            <a:ext cx="240506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6417" name="Picture 33" descr="Picture2"/>
          <p:cNvPicPr>
            <a:picLocks noChangeAspect="1" noChangeArrowheads="1"/>
          </p:cNvPicPr>
          <p:nvPr/>
        </p:nvPicPr>
        <p:blipFill>
          <a:blip r:embed="rId2">
            <a:extLst>
              <a:ext uri="{28A0092B-C50C-407E-A947-70E740481C1C}">
                <a14:useLocalDpi xmlns:a14="http://schemas.microsoft.com/office/drawing/2010/main" val="0"/>
              </a:ext>
            </a:extLst>
          </a:blip>
          <a:srcRect l="46420" t="8897" r="31342" b="47311"/>
          <a:stretch>
            <a:fillRect/>
          </a:stretch>
        </p:blipFill>
        <p:spPr bwMode="auto">
          <a:xfrm>
            <a:off x="7207250" y="4572000"/>
            <a:ext cx="19367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6415" name="Picture 31" descr="Picture2"/>
          <p:cNvPicPr>
            <a:picLocks noChangeAspect="1" noChangeArrowheads="1"/>
          </p:cNvPicPr>
          <p:nvPr/>
        </p:nvPicPr>
        <p:blipFill>
          <a:blip r:embed="rId2">
            <a:extLst>
              <a:ext uri="{28A0092B-C50C-407E-A947-70E740481C1C}">
                <a14:useLocalDpi xmlns:a14="http://schemas.microsoft.com/office/drawing/2010/main" val="0"/>
              </a:ext>
            </a:extLst>
          </a:blip>
          <a:srcRect l="5495" r="85980" b="32205"/>
          <a:stretch>
            <a:fillRect/>
          </a:stretch>
        </p:blipFill>
        <p:spPr bwMode="auto">
          <a:xfrm>
            <a:off x="-9993" y="2678243"/>
            <a:ext cx="879475" cy="4191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type="body" idx="1"/>
          </p:nvPr>
        </p:nvSpPr>
        <p:spPr>
          <a:xfrm>
            <a:off x="457200" y="1828800"/>
            <a:ext cx="6172200" cy="4302125"/>
          </a:xfrm>
        </p:spPr>
        <p:txBody>
          <a:bodyPr/>
          <a:lstStyle/>
          <a:p>
            <a:pPr>
              <a:lnSpc>
                <a:spcPct val="80000"/>
              </a:lnSpc>
            </a:pPr>
            <a:r>
              <a:rPr lang="en-US" altLang="en-US" sz="2800" dirty="0"/>
              <a:t>They have 2 valence e-</a:t>
            </a:r>
          </a:p>
          <a:p>
            <a:pPr>
              <a:lnSpc>
                <a:spcPct val="80000"/>
              </a:lnSpc>
            </a:pPr>
            <a:r>
              <a:rPr lang="en-US" altLang="en-US" sz="2800" dirty="0"/>
              <a:t>Properties/Features</a:t>
            </a:r>
          </a:p>
          <a:p>
            <a:pPr lvl="1">
              <a:lnSpc>
                <a:spcPct val="80000"/>
              </a:lnSpc>
            </a:pPr>
            <a:r>
              <a:rPr lang="en-US" altLang="en-US" sz="2400" dirty="0"/>
              <a:t>They are harder </a:t>
            </a:r>
            <a:r>
              <a:rPr lang="en-US" altLang="en-US" sz="2400" dirty="0" smtClean="0"/>
              <a:t>metals than </a:t>
            </a:r>
            <a:r>
              <a:rPr lang="en-US" altLang="en-US" sz="2400" dirty="0"/>
              <a:t>those in 1A</a:t>
            </a:r>
          </a:p>
          <a:p>
            <a:pPr lvl="1">
              <a:lnSpc>
                <a:spcPct val="80000"/>
              </a:lnSpc>
            </a:pPr>
            <a:r>
              <a:rPr lang="en-US" altLang="en-US" sz="2400" dirty="0"/>
              <a:t>Differences in reactivity are shown by how they react to water</a:t>
            </a:r>
          </a:p>
          <a:p>
            <a:pPr lvl="1">
              <a:lnSpc>
                <a:spcPct val="80000"/>
              </a:lnSpc>
            </a:pPr>
            <a:r>
              <a:rPr lang="en-US" altLang="en-US" sz="2400" dirty="0"/>
              <a:t>Calcium, strontium, and barium react easily with cold water</a:t>
            </a:r>
          </a:p>
          <a:p>
            <a:pPr lvl="1">
              <a:lnSpc>
                <a:spcPct val="80000"/>
              </a:lnSpc>
            </a:pPr>
            <a:r>
              <a:rPr lang="en-US" altLang="en-US" sz="2400" dirty="0"/>
              <a:t>Magnesium reacts with hot water, it is also used in a life process that creates sugar from sunlight in plants</a:t>
            </a:r>
          </a:p>
          <a:p>
            <a:pPr lvl="1">
              <a:lnSpc>
                <a:spcPct val="80000"/>
              </a:lnSpc>
            </a:pPr>
            <a:r>
              <a:rPr lang="en-US" altLang="en-US" sz="2400" dirty="0"/>
              <a:t>Beryllium doesn’t react w/ water.</a:t>
            </a:r>
          </a:p>
        </p:txBody>
      </p:sp>
      <p:sp>
        <p:nvSpPr>
          <p:cNvPr id="16388" name="Rectangle 4"/>
          <p:cNvSpPr>
            <a:spLocks noGrp="1" noChangeArrowheads="1"/>
          </p:cNvSpPr>
          <p:nvPr>
            <p:ph type="title"/>
          </p:nvPr>
        </p:nvSpPr>
        <p:spPr>
          <a:noFill/>
          <a:ln/>
        </p:spPr>
        <p:txBody>
          <a:bodyPr/>
          <a:lstStyle/>
          <a:p>
            <a:r>
              <a:rPr lang="en-US" altLang="en-US" sz="4000" u="sng" dirty="0"/>
              <a:t>The </a:t>
            </a:r>
            <a:r>
              <a:rPr lang="en-US" altLang="en-US" sz="4000" u="sng" dirty="0">
                <a:solidFill>
                  <a:srgbClr val="009900"/>
                </a:solidFill>
              </a:rPr>
              <a:t>Alkaline Earth Metals</a:t>
            </a:r>
            <a:r>
              <a:rPr lang="en-US" altLang="en-US" sz="4000" u="sng" dirty="0"/>
              <a:t>: </a:t>
            </a:r>
            <a:r>
              <a:rPr lang="en-US" altLang="en-US" sz="4000" u="sng" dirty="0">
                <a:hlinkClick r:id="rId3" action="ppaction://hlinkfile"/>
              </a:rPr>
              <a:t>Group 2A</a:t>
            </a:r>
            <a:endParaRPr lang="en-US" altLang="en-US" sz="4000" u="sng" dirty="0"/>
          </a:p>
        </p:txBody>
      </p:sp>
    </p:spTree>
    <p:extLst>
      <p:ext uri="{BB962C8B-B14F-4D97-AF65-F5344CB8AC3E}">
        <p14:creationId xmlns:p14="http://schemas.microsoft.com/office/powerpoint/2010/main" val="3305093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hsp00150c04"/>
          <p:cNvPicPr>
            <a:picLocks noChangeAspect="1" noChangeArrowheads="1"/>
          </p:cNvPicPr>
          <p:nvPr/>
        </p:nvPicPr>
        <p:blipFill>
          <a:blip r:embed="rId2">
            <a:extLst>
              <a:ext uri="{28A0092B-C50C-407E-A947-70E740481C1C}">
                <a14:useLocalDpi xmlns:a14="http://schemas.microsoft.com/office/drawing/2010/main" val="0"/>
              </a:ext>
            </a:extLst>
          </a:blip>
          <a:srcRect l="85799" r="-867"/>
          <a:stretch>
            <a:fillRect/>
          </a:stretch>
        </p:blipFill>
        <p:spPr bwMode="auto">
          <a:xfrm>
            <a:off x="8008938" y="914400"/>
            <a:ext cx="1135062" cy="5029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body" idx="1"/>
          </p:nvPr>
        </p:nvSpPr>
        <p:spPr>
          <a:xfrm>
            <a:off x="76200" y="1341764"/>
            <a:ext cx="7932738" cy="5059364"/>
          </a:xfrm>
        </p:spPr>
        <p:txBody>
          <a:bodyPr/>
          <a:lstStyle/>
          <a:p>
            <a:pPr>
              <a:lnSpc>
                <a:spcPct val="90000"/>
              </a:lnSpc>
            </a:pPr>
            <a:r>
              <a:rPr lang="en-US" altLang="en-US" sz="2800" dirty="0"/>
              <a:t>They have 3 valence e-</a:t>
            </a:r>
          </a:p>
          <a:p>
            <a:pPr>
              <a:lnSpc>
                <a:spcPct val="90000"/>
              </a:lnSpc>
            </a:pPr>
            <a:r>
              <a:rPr lang="en-US" altLang="en-US" sz="2800" dirty="0"/>
              <a:t>Properties/Features</a:t>
            </a:r>
          </a:p>
          <a:p>
            <a:pPr lvl="1">
              <a:lnSpc>
                <a:spcPct val="90000"/>
              </a:lnSpc>
            </a:pPr>
            <a:r>
              <a:rPr lang="en-US" altLang="en-US" sz="2400" dirty="0"/>
              <a:t>Most noted for aluminum, but also contain boron, gallium, indium, and thallium.</a:t>
            </a:r>
          </a:p>
          <a:p>
            <a:pPr lvl="1">
              <a:lnSpc>
                <a:spcPct val="90000"/>
              </a:lnSpc>
            </a:pPr>
            <a:r>
              <a:rPr lang="en-US" altLang="en-US" sz="2400" dirty="0"/>
              <a:t>These metals are usually malleable but strong.</a:t>
            </a:r>
          </a:p>
          <a:p>
            <a:pPr lvl="1">
              <a:lnSpc>
                <a:spcPct val="90000"/>
              </a:lnSpc>
            </a:pPr>
            <a:r>
              <a:rPr lang="en-US" altLang="en-US" sz="2400" dirty="0"/>
              <a:t>Aluminum is the most abundant metal in the earth’s crust</a:t>
            </a:r>
          </a:p>
          <a:p>
            <a:pPr lvl="1">
              <a:lnSpc>
                <a:spcPct val="90000"/>
              </a:lnSpc>
            </a:pPr>
            <a:r>
              <a:rPr lang="en-US" altLang="en-US" sz="2400" dirty="0"/>
              <a:t>Aluminum is recycled because it takes a lot less energy to purify it from waste than to extract it from the ground (from bauxite).</a:t>
            </a:r>
          </a:p>
        </p:txBody>
      </p:sp>
      <p:sp>
        <p:nvSpPr>
          <p:cNvPr id="17412" name="Rectangle 4"/>
          <p:cNvSpPr>
            <a:spLocks noGrp="1" noChangeArrowheads="1"/>
          </p:cNvSpPr>
          <p:nvPr>
            <p:ph type="title"/>
          </p:nvPr>
        </p:nvSpPr>
        <p:spPr>
          <a:noFill/>
          <a:ln/>
        </p:spPr>
        <p:txBody>
          <a:bodyPr/>
          <a:lstStyle/>
          <a:p>
            <a:r>
              <a:rPr lang="en-US" altLang="en-US" u="sng"/>
              <a:t>The Boron Family: </a:t>
            </a:r>
            <a:r>
              <a:rPr lang="en-US" altLang="en-US" u="sng">
                <a:hlinkClick r:id="rId3" action="ppaction://hlinkfile"/>
              </a:rPr>
              <a:t>Group 3A</a:t>
            </a:r>
            <a:endParaRPr lang="en-US" altLang="en-US"/>
          </a:p>
        </p:txBody>
      </p:sp>
    </p:spTree>
    <p:extLst>
      <p:ext uri="{BB962C8B-B14F-4D97-AF65-F5344CB8AC3E}">
        <p14:creationId xmlns:p14="http://schemas.microsoft.com/office/powerpoint/2010/main" val="856056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sp00149c04"/>
          <p:cNvPicPr>
            <a:picLocks noChangeAspect="1" noChangeArrowheads="1"/>
          </p:cNvPicPr>
          <p:nvPr/>
        </p:nvPicPr>
        <p:blipFill>
          <a:blip r:embed="rId2">
            <a:extLst>
              <a:ext uri="{28A0092B-C50C-407E-A947-70E740481C1C}">
                <a14:useLocalDpi xmlns:a14="http://schemas.microsoft.com/office/drawing/2010/main" val="0"/>
              </a:ext>
            </a:extLst>
          </a:blip>
          <a:srcRect r="86427"/>
          <a:stretch>
            <a:fillRect/>
          </a:stretch>
        </p:blipFill>
        <p:spPr bwMode="auto">
          <a:xfrm>
            <a:off x="-4997" y="2133928"/>
            <a:ext cx="914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hsp00149c04"/>
          <p:cNvPicPr>
            <a:picLocks noChangeAspect="1" noChangeArrowheads="1"/>
          </p:cNvPicPr>
          <p:nvPr/>
        </p:nvPicPr>
        <p:blipFill>
          <a:blip r:embed="rId2">
            <a:extLst>
              <a:ext uri="{28A0092B-C50C-407E-A947-70E740481C1C}">
                <a14:useLocalDpi xmlns:a14="http://schemas.microsoft.com/office/drawing/2010/main" val="0"/>
              </a:ext>
            </a:extLst>
          </a:blip>
          <a:srcRect l="13806" r="3358"/>
          <a:stretch>
            <a:fillRect/>
          </a:stretch>
        </p:blipFill>
        <p:spPr bwMode="auto">
          <a:xfrm>
            <a:off x="6400800" y="2362200"/>
            <a:ext cx="2743200" cy="2098675"/>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3"/>
          <p:cNvSpPr>
            <a:spLocks noGrp="1" noChangeArrowheads="1"/>
          </p:cNvSpPr>
          <p:nvPr>
            <p:ph type="body" idx="1"/>
          </p:nvPr>
        </p:nvSpPr>
        <p:spPr>
          <a:xfrm>
            <a:off x="914400" y="1341764"/>
            <a:ext cx="5486400" cy="5059364"/>
          </a:xfrm>
        </p:spPr>
        <p:txBody>
          <a:bodyPr>
            <a:normAutofit fontScale="92500" lnSpcReduction="10000"/>
          </a:bodyPr>
          <a:lstStyle/>
          <a:p>
            <a:pPr>
              <a:lnSpc>
                <a:spcPct val="90000"/>
              </a:lnSpc>
            </a:pPr>
            <a:r>
              <a:rPr lang="en-US" altLang="en-US" dirty="0"/>
              <a:t>These contain 4 valence e-.</a:t>
            </a:r>
          </a:p>
          <a:p>
            <a:pPr>
              <a:lnSpc>
                <a:spcPct val="90000"/>
              </a:lnSpc>
            </a:pPr>
            <a:r>
              <a:rPr lang="en-US" altLang="en-US" dirty="0"/>
              <a:t>Properties/Features</a:t>
            </a:r>
          </a:p>
          <a:p>
            <a:pPr lvl="1">
              <a:lnSpc>
                <a:spcPct val="90000"/>
              </a:lnSpc>
            </a:pPr>
            <a:r>
              <a:rPr lang="en-US" altLang="en-US" dirty="0"/>
              <a:t>Most of the compounds in biological systems contain carbon, therefore it is crucial for life.</a:t>
            </a:r>
          </a:p>
          <a:p>
            <a:pPr lvl="1">
              <a:lnSpc>
                <a:spcPct val="90000"/>
              </a:lnSpc>
            </a:pPr>
            <a:r>
              <a:rPr lang="en-US" altLang="en-US" dirty="0"/>
              <a:t>A group that contains a nonmetal, metalloids, and metals.</a:t>
            </a:r>
          </a:p>
          <a:p>
            <a:pPr lvl="1">
              <a:lnSpc>
                <a:spcPct val="90000"/>
              </a:lnSpc>
            </a:pPr>
            <a:r>
              <a:rPr lang="en-US" altLang="en-US" dirty="0"/>
              <a:t>As such the metallic nature of the elements increase as you go down the column, meaning they become more conductive.</a:t>
            </a:r>
          </a:p>
        </p:txBody>
      </p:sp>
      <p:sp>
        <p:nvSpPr>
          <p:cNvPr id="18436" name="Rectangle 4"/>
          <p:cNvSpPr>
            <a:spLocks noGrp="1" noChangeArrowheads="1"/>
          </p:cNvSpPr>
          <p:nvPr>
            <p:ph type="title"/>
          </p:nvPr>
        </p:nvSpPr>
        <p:spPr>
          <a:noFill/>
          <a:ln/>
        </p:spPr>
        <p:txBody>
          <a:bodyPr/>
          <a:lstStyle/>
          <a:p>
            <a:r>
              <a:rPr lang="en-US" altLang="en-US" u="sng"/>
              <a:t>The Carbon Family: </a:t>
            </a:r>
            <a:r>
              <a:rPr lang="en-US" altLang="en-US" u="sng">
                <a:hlinkClick r:id="rId3" action="ppaction://hlinkfile"/>
              </a:rPr>
              <a:t>Group 4A</a:t>
            </a:r>
            <a:endParaRPr lang="en-US" altLang="en-US"/>
          </a:p>
        </p:txBody>
      </p:sp>
    </p:spTree>
    <p:extLst>
      <p:ext uri="{BB962C8B-B14F-4D97-AF65-F5344CB8AC3E}">
        <p14:creationId xmlns:p14="http://schemas.microsoft.com/office/powerpoint/2010/main" val="12966950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p:txBody>
          <a:bodyPr/>
          <a:lstStyle/>
          <a:p>
            <a:r>
              <a:rPr lang="en-US" altLang="en-US"/>
              <a:t>Contain 5 valence e-</a:t>
            </a:r>
          </a:p>
          <a:p>
            <a:r>
              <a:rPr lang="en-US" altLang="en-US"/>
              <a:t>Properties/Features</a:t>
            </a:r>
          </a:p>
          <a:p>
            <a:pPr lvl="1"/>
            <a:r>
              <a:rPr lang="en-US" altLang="en-US"/>
              <a:t>Nitrogen and phosphorus are important elements often used in fertilizers.</a:t>
            </a:r>
          </a:p>
          <a:p>
            <a:pPr lvl="1"/>
            <a:r>
              <a:rPr lang="en-US" altLang="en-US"/>
              <a:t>This group also contains all three types of elements: metal, metalloid, and nonmetal.</a:t>
            </a:r>
          </a:p>
          <a:p>
            <a:pPr lvl="1"/>
            <a:endParaRPr lang="en-US" altLang="en-US"/>
          </a:p>
        </p:txBody>
      </p:sp>
      <p:sp>
        <p:nvSpPr>
          <p:cNvPr id="19460" name="Rectangle 4"/>
          <p:cNvSpPr>
            <a:spLocks noGrp="1" noChangeArrowheads="1"/>
          </p:cNvSpPr>
          <p:nvPr>
            <p:ph type="title"/>
          </p:nvPr>
        </p:nvSpPr>
        <p:spPr>
          <a:noFill/>
          <a:ln/>
        </p:spPr>
        <p:txBody>
          <a:bodyPr/>
          <a:lstStyle/>
          <a:p>
            <a:r>
              <a:rPr lang="en-US" altLang="en-US" u="sng"/>
              <a:t>The Nitrogen Family: </a:t>
            </a:r>
            <a:r>
              <a:rPr lang="en-US" altLang="en-US" u="sng">
                <a:hlinkClick r:id="rId2" action="ppaction://hlinkfile"/>
              </a:rPr>
              <a:t>Group 5A</a:t>
            </a:r>
            <a:endParaRPr lang="en-US" altLang="en-US" u="sng"/>
          </a:p>
        </p:txBody>
      </p:sp>
    </p:spTree>
    <p:extLst>
      <p:ext uri="{BB962C8B-B14F-4D97-AF65-F5344CB8AC3E}">
        <p14:creationId xmlns:p14="http://schemas.microsoft.com/office/powerpoint/2010/main" val="2655815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p:txBody>
          <a:bodyPr/>
          <a:lstStyle/>
          <a:p>
            <a:r>
              <a:rPr lang="en-US" altLang="en-US"/>
              <a:t>These elements contain 6 valence e-</a:t>
            </a:r>
          </a:p>
          <a:p>
            <a:r>
              <a:rPr lang="en-US" altLang="en-US"/>
              <a:t>Properties/Features</a:t>
            </a:r>
          </a:p>
          <a:p>
            <a:pPr lvl="1"/>
            <a:r>
              <a:rPr lang="en-US" altLang="en-US"/>
              <a:t>Oxygen is the most abundant element on the planet</a:t>
            </a:r>
          </a:p>
          <a:p>
            <a:pPr lvl="1"/>
            <a:r>
              <a:rPr lang="en-US" altLang="en-US"/>
              <a:t>This group also contains sulfur, which is mainly used for making sulfuric acid</a:t>
            </a:r>
          </a:p>
        </p:txBody>
      </p:sp>
      <p:sp>
        <p:nvSpPr>
          <p:cNvPr id="20484" name="Rectangle 4"/>
          <p:cNvSpPr>
            <a:spLocks noGrp="1" noChangeArrowheads="1"/>
          </p:cNvSpPr>
          <p:nvPr>
            <p:ph type="title"/>
          </p:nvPr>
        </p:nvSpPr>
        <p:spPr>
          <a:noFill/>
          <a:ln/>
        </p:spPr>
        <p:txBody>
          <a:bodyPr/>
          <a:lstStyle/>
          <a:p>
            <a:r>
              <a:rPr lang="en-US" altLang="en-US" u="sng"/>
              <a:t>The Oxygen Family: </a:t>
            </a:r>
            <a:r>
              <a:rPr lang="en-US" altLang="en-US" u="sng">
                <a:hlinkClick r:id="rId2" action="ppaction://hlinkfile"/>
              </a:rPr>
              <a:t>Group 6A</a:t>
            </a:r>
            <a:endParaRPr lang="en-US" altLang="en-US"/>
          </a:p>
        </p:txBody>
      </p:sp>
    </p:spTree>
    <p:extLst>
      <p:ext uri="{BB962C8B-B14F-4D97-AF65-F5344CB8AC3E}">
        <p14:creationId xmlns:p14="http://schemas.microsoft.com/office/powerpoint/2010/main" val="3003450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hsp00153c04"/>
          <p:cNvPicPr>
            <a:picLocks noChangeAspect="1" noChangeArrowheads="1"/>
          </p:cNvPicPr>
          <p:nvPr/>
        </p:nvPicPr>
        <p:blipFill>
          <a:blip r:embed="rId2">
            <a:extLst>
              <a:ext uri="{28A0092B-C50C-407E-A947-70E740481C1C}">
                <a14:useLocalDpi xmlns:a14="http://schemas.microsoft.com/office/drawing/2010/main" val="0"/>
              </a:ext>
            </a:extLst>
          </a:blip>
          <a:srcRect l="11618" r="38589" b="5420"/>
          <a:stretch>
            <a:fillRect/>
          </a:stretch>
        </p:blipFill>
        <p:spPr bwMode="auto">
          <a:xfrm>
            <a:off x="6248400" y="4198938"/>
            <a:ext cx="2895600" cy="265906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sp00153c04"/>
          <p:cNvPicPr>
            <a:picLocks noChangeAspect="1" noChangeArrowheads="1"/>
          </p:cNvPicPr>
          <p:nvPr/>
        </p:nvPicPr>
        <p:blipFill>
          <a:blip r:embed="rId2">
            <a:extLst>
              <a:ext uri="{28A0092B-C50C-407E-A947-70E740481C1C}">
                <a14:useLocalDpi xmlns:a14="http://schemas.microsoft.com/office/drawing/2010/main" val="0"/>
              </a:ext>
            </a:extLst>
          </a:blip>
          <a:srcRect l="64731" r="3734"/>
          <a:stretch>
            <a:fillRect/>
          </a:stretch>
        </p:blipFill>
        <p:spPr bwMode="auto">
          <a:xfrm>
            <a:off x="6553200" y="0"/>
            <a:ext cx="2590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3"/>
          <p:cNvSpPr>
            <a:spLocks noGrp="1" noChangeArrowheads="1"/>
          </p:cNvSpPr>
          <p:nvPr>
            <p:ph type="body" idx="1"/>
          </p:nvPr>
        </p:nvSpPr>
        <p:spPr>
          <a:xfrm>
            <a:off x="457200" y="1790701"/>
            <a:ext cx="6248400" cy="4892673"/>
          </a:xfrm>
          <a:solidFill>
            <a:schemeClr val="bg1">
              <a:alpha val="30000"/>
            </a:schemeClr>
          </a:solidFill>
        </p:spPr>
        <p:txBody>
          <a:bodyPr>
            <a:normAutofit fontScale="92500"/>
          </a:bodyPr>
          <a:lstStyle/>
          <a:p>
            <a:pPr>
              <a:lnSpc>
                <a:spcPct val="80000"/>
              </a:lnSpc>
            </a:pPr>
            <a:r>
              <a:rPr lang="en-US" altLang="en-US" sz="2800" dirty="0"/>
              <a:t>These elements have 7 valence e-</a:t>
            </a:r>
          </a:p>
          <a:p>
            <a:pPr>
              <a:lnSpc>
                <a:spcPct val="80000"/>
              </a:lnSpc>
            </a:pPr>
            <a:r>
              <a:rPr lang="en-US" altLang="en-US" sz="2800" dirty="0"/>
              <a:t>Properties/Features</a:t>
            </a:r>
          </a:p>
          <a:p>
            <a:pPr lvl="1">
              <a:lnSpc>
                <a:spcPct val="80000"/>
              </a:lnSpc>
            </a:pPr>
            <a:r>
              <a:rPr lang="en-US" altLang="en-US" sz="2400" dirty="0"/>
              <a:t>These elements have a wide range of </a:t>
            </a:r>
            <a:r>
              <a:rPr lang="en-US" altLang="en-US" sz="2400" dirty="0">
                <a:solidFill>
                  <a:schemeClr val="accent1"/>
                </a:solidFill>
              </a:rPr>
              <a:t>physical properties</a:t>
            </a:r>
          </a:p>
          <a:p>
            <a:pPr lvl="1">
              <a:lnSpc>
                <a:spcPct val="80000"/>
              </a:lnSpc>
            </a:pPr>
            <a:r>
              <a:rPr lang="en-US" altLang="en-US" sz="2400" dirty="0"/>
              <a:t>At room temperature (RT), chlorine is a </a:t>
            </a:r>
            <a:r>
              <a:rPr lang="en-US" altLang="en-US" sz="2400" dirty="0">
                <a:solidFill>
                  <a:schemeClr val="accent1"/>
                </a:solidFill>
              </a:rPr>
              <a:t>gas, bromine is a</a:t>
            </a:r>
            <a:r>
              <a:rPr lang="en-US" altLang="en-US" sz="2400" dirty="0"/>
              <a:t> liquid, and iodine is a solid.</a:t>
            </a:r>
          </a:p>
          <a:p>
            <a:pPr lvl="1">
              <a:lnSpc>
                <a:spcPct val="80000"/>
              </a:lnSpc>
            </a:pPr>
            <a:r>
              <a:rPr lang="en-US" altLang="en-US" sz="2400" dirty="0"/>
              <a:t>Despite the differences in physical properties, they have similar chemical properties.</a:t>
            </a:r>
          </a:p>
          <a:p>
            <a:pPr lvl="1">
              <a:lnSpc>
                <a:spcPct val="80000"/>
              </a:lnSpc>
            </a:pPr>
            <a:r>
              <a:rPr lang="en-US" altLang="en-US" sz="2400" dirty="0"/>
              <a:t>They are all </a:t>
            </a:r>
            <a:r>
              <a:rPr lang="en-US" altLang="en-US" sz="2400" i="1" dirty="0"/>
              <a:t>highly</a:t>
            </a:r>
            <a:r>
              <a:rPr lang="en-US" altLang="en-US" sz="2400" dirty="0"/>
              <a:t> reactive non-metals.</a:t>
            </a:r>
          </a:p>
          <a:p>
            <a:pPr lvl="1">
              <a:lnSpc>
                <a:spcPct val="80000"/>
              </a:lnSpc>
            </a:pPr>
            <a:r>
              <a:rPr lang="en-US" altLang="en-US" sz="2400" dirty="0"/>
              <a:t>Because if it’s reactivity, chlorine can be used to kill bacteria in drinking water and to purify swimming pools.</a:t>
            </a:r>
          </a:p>
        </p:txBody>
      </p:sp>
      <p:sp>
        <p:nvSpPr>
          <p:cNvPr id="21508" name="Rectangle 4"/>
          <p:cNvSpPr>
            <a:spLocks noGrp="1" noChangeArrowheads="1"/>
          </p:cNvSpPr>
          <p:nvPr>
            <p:ph type="title"/>
          </p:nvPr>
        </p:nvSpPr>
        <p:spPr>
          <a:noFill/>
          <a:ln/>
        </p:spPr>
        <p:txBody>
          <a:bodyPr/>
          <a:lstStyle/>
          <a:p>
            <a:r>
              <a:rPr lang="en-US" altLang="en-US" u="sng">
                <a:solidFill>
                  <a:srgbClr val="009900"/>
                </a:solidFill>
              </a:rPr>
              <a:t>The Halogens</a:t>
            </a:r>
            <a:r>
              <a:rPr lang="en-US" altLang="en-US" u="sng"/>
              <a:t>: </a:t>
            </a:r>
            <a:r>
              <a:rPr lang="en-US" altLang="en-US" u="sng">
                <a:hlinkClick r:id="rId3" action="ppaction://hlinkfile"/>
              </a:rPr>
              <a:t>Group 7A</a:t>
            </a:r>
            <a:endParaRPr lang="en-US" altLang="en-US" u="sng"/>
          </a:p>
        </p:txBody>
      </p:sp>
      <p:pic>
        <p:nvPicPr>
          <p:cNvPr id="21510" name="Picture 6" descr="hsp00153c04"/>
          <p:cNvPicPr>
            <a:picLocks noChangeAspect="1" noChangeArrowheads="1"/>
          </p:cNvPicPr>
          <p:nvPr/>
        </p:nvPicPr>
        <p:blipFill>
          <a:blip r:embed="rId2">
            <a:extLst>
              <a:ext uri="{28A0092B-C50C-407E-A947-70E740481C1C}">
                <a14:useLocalDpi xmlns:a14="http://schemas.microsoft.com/office/drawing/2010/main" val="0"/>
              </a:ext>
            </a:extLst>
          </a:blip>
          <a:srcRect r="88382"/>
          <a:stretch>
            <a:fillRect/>
          </a:stretch>
        </p:blipFill>
        <p:spPr bwMode="auto">
          <a:xfrm>
            <a:off x="73025" y="3200400"/>
            <a:ext cx="7683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48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mtClean="0"/>
              <a:t>Other Tables, </a:t>
            </a:r>
            <a:r>
              <a:rPr lang="en-US" altLang="en-US" i="1" smtClean="0"/>
              <a:t>continued</a:t>
            </a:r>
          </a:p>
        </p:txBody>
      </p:sp>
      <p:sp>
        <p:nvSpPr>
          <p:cNvPr id="21507" name="Rectangle 3"/>
          <p:cNvSpPr>
            <a:spLocks noGrp="1" noChangeArrowheads="1"/>
          </p:cNvSpPr>
          <p:nvPr>
            <p:ph type="body" idx="1"/>
          </p:nvPr>
        </p:nvSpPr>
        <p:spPr/>
        <p:txBody>
          <a:bodyPr/>
          <a:lstStyle/>
          <a:p>
            <a:pPr eaLnBrk="1" hangingPunct="1"/>
            <a:r>
              <a:rPr lang="en-US" altLang="en-US" smtClean="0"/>
              <a:t>The Physics Table</a:t>
            </a:r>
          </a:p>
        </p:txBody>
      </p:sp>
      <p:pic>
        <p:nvPicPr>
          <p:cNvPr id="21508" name="Picture 5" descr="stow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0574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0239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sp00154c04"/>
          <p:cNvPicPr>
            <a:picLocks noChangeAspect="1" noChangeArrowheads="1"/>
          </p:cNvPicPr>
          <p:nvPr/>
        </p:nvPicPr>
        <p:blipFill>
          <a:blip r:embed="rId2">
            <a:extLst>
              <a:ext uri="{28A0092B-C50C-407E-A947-70E740481C1C}">
                <a14:useLocalDpi xmlns:a14="http://schemas.microsoft.com/office/drawing/2010/main" val="0"/>
              </a:ext>
            </a:extLst>
          </a:blip>
          <a:srcRect r="78787"/>
          <a:stretch>
            <a:fillRect/>
          </a:stretch>
        </p:blipFill>
        <p:spPr bwMode="auto">
          <a:xfrm>
            <a:off x="-6541" y="2971800"/>
            <a:ext cx="7937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sp00154c04"/>
          <p:cNvPicPr>
            <a:picLocks noChangeAspect="1" noChangeArrowheads="1"/>
          </p:cNvPicPr>
          <p:nvPr/>
        </p:nvPicPr>
        <p:blipFill>
          <a:blip r:embed="rId2">
            <a:extLst>
              <a:ext uri="{28A0092B-C50C-407E-A947-70E740481C1C}">
                <a14:useLocalDpi xmlns:a14="http://schemas.microsoft.com/office/drawing/2010/main" val="0"/>
              </a:ext>
            </a:extLst>
          </a:blip>
          <a:srcRect l="19698" r="7576"/>
          <a:stretch>
            <a:fillRect/>
          </a:stretch>
        </p:blipFill>
        <p:spPr bwMode="auto">
          <a:xfrm>
            <a:off x="5826125" y="1504483"/>
            <a:ext cx="3317875" cy="4733925"/>
          </a:xfrm>
          <a:prstGeom prst="rect">
            <a:avLst/>
          </a:prstGeom>
          <a:noFill/>
          <a:extLst>
            <a:ext uri="{909E8E84-426E-40DD-AFC4-6F175D3DCCD1}">
              <a14:hiddenFill xmlns:a14="http://schemas.microsoft.com/office/drawing/2010/main">
                <a:solidFill>
                  <a:srgbClr val="FFFFFF"/>
                </a:solidFill>
              </a14:hiddenFill>
            </a:ext>
          </a:extLst>
        </p:spPr>
      </p:pic>
      <p:sp>
        <p:nvSpPr>
          <p:cNvPr id="22531" name="Rectangle 3"/>
          <p:cNvSpPr>
            <a:spLocks noGrp="1" noChangeArrowheads="1"/>
          </p:cNvSpPr>
          <p:nvPr>
            <p:ph type="body" idx="1"/>
          </p:nvPr>
        </p:nvSpPr>
        <p:spPr>
          <a:xfrm>
            <a:off x="76200" y="1341764"/>
            <a:ext cx="5867400" cy="5440036"/>
          </a:xfrm>
        </p:spPr>
        <p:txBody>
          <a:bodyPr>
            <a:normAutofit fontScale="92500"/>
          </a:bodyPr>
          <a:lstStyle/>
          <a:p>
            <a:pPr>
              <a:lnSpc>
                <a:spcPct val="90000"/>
              </a:lnSpc>
            </a:pPr>
            <a:r>
              <a:rPr lang="en-US" altLang="en-US" sz="2800" dirty="0"/>
              <a:t>These have 8 valence e-</a:t>
            </a:r>
          </a:p>
          <a:p>
            <a:pPr>
              <a:lnSpc>
                <a:spcPct val="90000"/>
              </a:lnSpc>
            </a:pPr>
            <a:r>
              <a:rPr lang="en-US" altLang="en-US" sz="2800" dirty="0"/>
              <a:t>Properties/Features</a:t>
            </a:r>
          </a:p>
          <a:p>
            <a:pPr lvl="1">
              <a:lnSpc>
                <a:spcPct val="90000"/>
              </a:lnSpc>
            </a:pPr>
            <a:r>
              <a:rPr lang="en-US" altLang="en-US" sz="2400" dirty="0"/>
              <a:t>They are colorless, odorless, and </a:t>
            </a:r>
            <a:r>
              <a:rPr lang="en-US" altLang="en-US" sz="2400" i="1" dirty="0">
                <a:solidFill>
                  <a:schemeClr val="tx1"/>
                </a:solidFill>
              </a:rPr>
              <a:t>extremely</a:t>
            </a:r>
            <a:r>
              <a:rPr lang="en-US" altLang="en-US" sz="2400" dirty="0"/>
              <a:t> non-reactive, meaning they don’t do much with other elements…</a:t>
            </a:r>
          </a:p>
          <a:p>
            <a:pPr lvl="2">
              <a:lnSpc>
                <a:spcPct val="90000"/>
              </a:lnSpc>
            </a:pPr>
            <a:r>
              <a:rPr lang="en-US" altLang="en-US" sz="2000" dirty="0"/>
              <a:t>no changes in color, or formation of gases or precipitates.</a:t>
            </a:r>
          </a:p>
          <a:p>
            <a:pPr lvl="1">
              <a:lnSpc>
                <a:spcPct val="90000"/>
              </a:lnSpc>
            </a:pPr>
            <a:r>
              <a:rPr lang="en-US" altLang="en-US" sz="2400" dirty="0"/>
              <a:t>They are useful because they can purify the air in such processes as making computer chips.</a:t>
            </a:r>
          </a:p>
          <a:p>
            <a:pPr lvl="1">
              <a:lnSpc>
                <a:spcPct val="90000"/>
              </a:lnSpc>
            </a:pPr>
            <a:r>
              <a:rPr lang="en-US" altLang="en-US" sz="2400" dirty="0"/>
              <a:t>They are also used in light bulbs as they will not react with the hot filament.</a:t>
            </a:r>
          </a:p>
          <a:p>
            <a:pPr lvl="1">
              <a:lnSpc>
                <a:spcPct val="90000"/>
              </a:lnSpc>
            </a:pPr>
            <a:r>
              <a:rPr lang="en-US" altLang="en-US" sz="2400" dirty="0"/>
              <a:t>When electricity passed through a noble gas it emits a unique </a:t>
            </a:r>
            <a:r>
              <a:rPr lang="en-US" altLang="en-US" sz="2400" dirty="0" smtClean="0"/>
              <a:t>color.</a:t>
            </a:r>
            <a:endParaRPr lang="en-US" altLang="en-US" sz="2400" dirty="0"/>
          </a:p>
        </p:txBody>
      </p:sp>
      <p:sp>
        <p:nvSpPr>
          <p:cNvPr id="22532" name="Rectangle 4"/>
          <p:cNvSpPr>
            <a:spLocks noGrp="1" noChangeArrowheads="1"/>
          </p:cNvSpPr>
          <p:nvPr>
            <p:ph type="title"/>
          </p:nvPr>
        </p:nvSpPr>
        <p:spPr>
          <a:noFill/>
          <a:ln/>
        </p:spPr>
        <p:txBody>
          <a:bodyPr/>
          <a:lstStyle/>
          <a:p>
            <a:r>
              <a:rPr lang="en-US" altLang="en-US" sz="4000" u="sng">
                <a:solidFill>
                  <a:srgbClr val="009900"/>
                </a:solidFill>
              </a:rPr>
              <a:t>The Noble Gases</a:t>
            </a:r>
            <a:r>
              <a:rPr lang="en-US" altLang="en-US" sz="4000" u="sng"/>
              <a:t>: </a:t>
            </a:r>
            <a:r>
              <a:rPr lang="en-US" altLang="en-US" sz="4000" u="sng">
                <a:hlinkClick r:id="rId3" action="ppaction://hlinkfile"/>
              </a:rPr>
              <a:t>Group 8A</a:t>
            </a:r>
            <a:endParaRPr lang="en-US" altLang="en-US" sz="4000" u="sng"/>
          </a:p>
        </p:txBody>
      </p:sp>
    </p:spTree>
    <p:extLst>
      <p:ext uri="{BB962C8B-B14F-4D97-AF65-F5344CB8AC3E}">
        <p14:creationId xmlns:p14="http://schemas.microsoft.com/office/powerpoint/2010/main" val="931679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Other Tables, </a:t>
            </a:r>
            <a:r>
              <a:rPr lang="en-US" altLang="en-US" i="1" smtClean="0"/>
              <a:t>continued</a:t>
            </a:r>
          </a:p>
        </p:txBody>
      </p:sp>
      <p:sp>
        <p:nvSpPr>
          <p:cNvPr id="22531" name="Rectangle 3"/>
          <p:cNvSpPr>
            <a:spLocks noGrp="1" noChangeArrowheads="1"/>
          </p:cNvSpPr>
          <p:nvPr>
            <p:ph type="body" idx="1"/>
          </p:nvPr>
        </p:nvSpPr>
        <p:spPr/>
        <p:txBody>
          <a:bodyPr/>
          <a:lstStyle/>
          <a:p>
            <a:pPr eaLnBrk="1" hangingPunct="1"/>
            <a:r>
              <a:rPr lang="en-US" altLang="en-US" smtClean="0"/>
              <a:t>The Triangular Table</a:t>
            </a:r>
          </a:p>
        </p:txBody>
      </p:sp>
      <p:pic>
        <p:nvPicPr>
          <p:cNvPr id="22532" name="Picture 5" descr="tri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963863"/>
            <a:ext cx="640080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907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533400"/>
            <a:ext cx="8229600" cy="838200"/>
          </a:xfrm>
        </p:spPr>
        <p:txBody>
          <a:bodyPr/>
          <a:lstStyle/>
          <a:p>
            <a:pPr eaLnBrk="1" hangingPunct="1"/>
            <a:r>
              <a:rPr lang="en-US" altLang="en-US" dirty="0" smtClean="0"/>
              <a:t>The Modern Table</a:t>
            </a:r>
          </a:p>
        </p:txBody>
      </p:sp>
      <p:sp>
        <p:nvSpPr>
          <p:cNvPr id="7171" name="Rectangle 3"/>
          <p:cNvSpPr>
            <a:spLocks noGrp="1" noChangeArrowheads="1"/>
          </p:cNvSpPr>
          <p:nvPr>
            <p:ph type="body" idx="1"/>
          </p:nvPr>
        </p:nvSpPr>
        <p:spPr/>
        <p:txBody>
          <a:bodyPr/>
          <a:lstStyle/>
          <a:p>
            <a:pPr eaLnBrk="1" hangingPunct="1"/>
            <a:endParaRPr lang="en-US" altLang="en-US" smtClean="0"/>
          </a:p>
        </p:txBody>
      </p:sp>
      <p:pic>
        <p:nvPicPr>
          <p:cNvPr id="7172" name="Picture 31" descr="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1125"/>
            <a:ext cx="91440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347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8364"/>
            <a:ext cx="8763000" cy="5761036"/>
          </a:xfrm>
        </p:spPr>
        <p:txBody>
          <a:bodyPr>
            <a:normAutofit fontScale="70000" lnSpcReduction="20000"/>
          </a:bodyPr>
          <a:lstStyle/>
          <a:p>
            <a:r>
              <a:rPr lang="en-US" dirty="0" smtClean="0"/>
              <a:t>Due to the enlightenment and advances in science, by 1750 scientists had discovered 17 elements.</a:t>
            </a:r>
          </a:p>
          <a:p>
            <a:r>
              <a:rPr lang="en-US" dirty="0" smtClean="0"/>
              <a:t>In 1789, Antoine Lavoisier attempted to categorize these elements into classes, but he failed to capture the essence of how elements were different though similar.</a:t>
            </a:r>
          </a:p>
          <a:p>
            <a:r>
              <a:rPr lang="en-US" sz="3400" b="1" dirty="0" smtClean="0"/>
              <a:t>In the 1860s, with even more elements known (63 by then), Russian Chemist </a:t>
            </a:r>
            <a:r>
              <a:rPr lang="en-US" altLang="en-US" sz="3400" b="1" dirty="0" smtClean="0"/>
              <a:t>Dmitri Mendeleev gave it another attempt.</a:t>
            </a:r>
          </a:p>
          <a:p>
            <a:r>
              <a:rPr lang="en-US" altLang="en-US" dirty="0" smtClean="0"/>
              <a:t>Using the game of solitaire as a template, Mendeleev arranged cards of the elements he had created, displaying their names, masses, properties, and how they reacted with hydrogen and oxygen, into a basic arrangement.</a:t>
            </a:r>
          </a:p>
          <a:p>
            <a:r>
              <a:rPr lang="en-US" altLang="en-US" sz="4000" dirty="0"/>
              <a:t>His final </a:t>
            </a:r>
            <a:r>
              <a:rPr lang="en-US" altLang="en-US" sz="4000" dirty="0" smtClean="0"/>
              <a:t>proposal: </a:t>
            </a:r>
            <a:r>
              <a:rPr lang="en-US" altLang="en-US" sz="4000" u="sng" dirty="0" smtClean="0"/>
              <a:t>Mendeleev arranged </a:t>
            </a:r>
            <a:r>
              <a:rPr lang="en-US" altLang="en-US" sz="4000" u="sng" dirty="0"/>
              <a:t>the elements in </a:t>
            </a:r>
            <a:r>
              <a:rPr lang="en-US" altLang="en-US" sz="4000" u="sng" dirty="0" smtClean="0"/>
              <a:t>rows, first, in </a:t>
            </a:r>
            <a:r>
              <a:rPr lang="en-US" altLang="en-US" sz="4000" u="sng" dirty="0"/>
              <a:t>order of increasing atomic mass (which is</a:t>
            </a:r>
            <a:r>
              <a:rPr lang="en-US" altLang="en-US" sz="4000" u="sng" dirty="0" smtClean="0"/>
              <a:t>?), then, so </a:t>
            </a:r>
            <a:r>
              <a:rPr lang="en-US" altLang="en-US" sz="4000" u="sng" dirty="0"/>
              <a:t>that the elements with similar properties were arranged in the same column.</a:t>
            </a:r>
          </a:p>
          <a:p>
            <a:endParaRPr lang="en-US" altLang="en-US" dirty="0" smtClean="0"/>
          </a:p>
          <a:p>
            <a:endParaRPr lang="en-US" dirty="0"/>
          </a:p>
        </p:txBody>
      </p:sp>
      <p:sp>
        <p:nvSpPr>
          <p:cNvPr id="4" name="Title 3"/>
          <p:cNvSpPr>
            <a:spLocks noGrp="1"/>
          </p:cNvSpPr>
          <p:nvPr>
            <p:ph type="title"/>
          </p:nvPr>
        </p:nvSpPr>
        <p:spPr>
          <a:xfrm>
            <a:off x="0" y="228600"/>
            <a:ext cx="9067800" cy="639763"/>
          </a:xfrm>
          <a:solidFill>
            <a:schemeClr val="bg1">
              <a:lumMod val="85000"/>
            </a:schemeClr>
          </a:solidFill>
        </p:spPr>
        <p:txBody>
          <a:bodyPr/>
          <a:lstStyle/>
          <a:p>
            <a:pPr>
              <a:buNone/>
            </a:pPr>
            <a:r>
              <a:rPr lang="en-US" sz="3200" dirty="0" smtClean="0"/>
              <a:t>Foundations of the Modern Periodic Table</a:t>
            </a:r>
            <a:endParaRPr lang="en-US" sz="3200" dirty="0"/>
          </a:p>
        </p:txBody>
      </p:sp>
    </p:spTree>
    <p:extLst>
      <p:ext uri="{BB962C8B-B14F-4D97-AF65-F5344CB8AC3E}">
        <p14:creationId xmlns:p14="http://schemas.microsoft.com/office/powerpoint/2010/main" val="928999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www.PresenterMedia.com - atom molecule">
  <a:themeElements>
    <a:clrScheme name="Custom 1">
      <a:dk1>
        <a:sysClr val="windowText" lastClr="000000"/>
      </a:dk1>
      <a:lt1>
        <a:sysClr val="window" lastClr="FFFFFF"/>
      </a:lt1>
      <a:dk2>
        <a:srgbClr val="323232"/>
      </a:dk2>
      <a:lt2>
        <a:srgbClr val="E3DED1"/>
      </a:lt2>
      <a:accent1>
        <a:srgbClr val="F07F09"/>
      </a:accent1>
      <a:accent2>
        <a:srgbClr val="E7DD3B"/>
      </a:accent2>
      <a:accent3>
        <a:srgbClr val="1B587C"/>
      </a:accent3>
      <a:accent4>
        <a:srgbClr val="7BCD31"/>
      </a:accent4>
      <a:accent5>
        <a:srgbClr val="30C5A0"/>
      </a:accent5>
      <a:accent6>
        <a:srgbClr val="8931BB"/>
      </a:accent6>
      <a:hlink>
        <a:srgbClr val="6B9F25"/>
      </a:hlink>
      <a:folHlink>
        <a:srgbClr val="B26B0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Props1.xml><?xml version="1.0" encoding="utf-8"?>
<ds:datastoreItem xmlns:ds="http://schemas.openxmlformats.org/officeDocument/2006/customXml" ds:itemID="{03859DFF-5CB2-4874-AADB-9CD9AD08B689}">
  <ds:schemaRefs>
    <ds:schemaRef ds:uri="http://schemas.microsoft.com/sharepoint/v3/contenttype/forms"/>
  </ds:schemaRefs>
</ds:datastoreItem>
</file>

<file path=customXml/itemProps2.xml><?xml version="1.0" encoding="utf-8"?>
<ds:datastoreItem xmlns:ds="http://schemas.openxmlformats.org/officeDocument/2006/customXml" ds:itemID="{E126646A-2E00-4033-A909-C994D1EAA13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376E5BE-D51A-4F0A-BF29-8B7357F38C82}">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Atomic Structure template</Template>
  <TotalTime>1248</TotalTime>
  <Words>3544</Words>
  <Application>Microsoft Office PowerPoint</Application>
  <PresentationFormat>On-screen Show (4:3)</PresentationFormat>
  <Paragraphs>494</Paragraphs>
  <Slides>60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Segoe UI</vt:lpstr>
      <vt:lpstr>Perpetua</vt:lpstr>
      <vt:lpstr>Century Gothic</vt:lpstr>
      <vt:lpstr>Calibri</vt:lpstr>
      <vt:lpstr>Wingdings</vt:lpstr>
      <vt:lpstr>Verdana</vt:lpstr>
      <vt:lpstr>Arial</vt:lpstr>
      <vt:lpstr>Times New Roman</vt:lpstr>
      <vt:lpstr>www.PresenterMedia.com - atom molecule</vt:lpstr>
      <vt:lpstr>Periodic Table History and Trends</vt:lpstr>
      <vt:lpstr>Objectives </vt:lpstr>
      <vt:lpstr>Previous Models of for Elements</vt:lpstr>
      <vt:lpstr>Other Periodic Tables</vt:lpstr>
      <vt:lpstr>Other Tables, continued</vt:lpstr>
      <vt:lpstr>Other Tables, continued</vt:lpstr>
      <vt:lpstr>Other Tables, continued</vt:lpstr>
      <vt:lpstr>The Modern Table</vt:lpstr>
      <vt:lpstr>Foundations of the Modern Periodic Table</vt:lpstr>
      <vt:lpstr>Mendeleev’s Periodic Table</vt:lpstr>
      <vt:lpstr>PowerPoint Presentation</vt:lpstr>
      <vt:lpstr>Paint Chip Lab</vt:lpstr>
      <vt:lpstr>Paint Chip Lab</vt:lpstr>
      <vt:lpstr>Class Periodic Table Exercise</vt:lpstr>
      <vt:lpstr>Modern Periodic Table Anatomy</vt:lpstr>
      <vt:lpstr>Periodic Table: Nomenclature</vt:lpstr>
      <vt:lpstr>Periodic Table: Nomenclature</vt:lpstr>
      <vt:lpstr>Periodic Table: Groups of Groups </vt:lpstr>
      <vt:lpstr>Periodic Table Groups</vt:lpstr>
      <vt:lpstr>Trends in the Modern Periodic Table</vt:lpstr>
      <vt:lpstr>Trends in the Modern Periodic Table</vt:lpstr>
      <vt:lpstr>Modern Periodic Table: Metals</vt:lpstr>
      <vt:lpstr>Modern Periodic Table: Nonmetals</vt:lpstr>
      <vt:lpstr>Modern Periodic Table: Metalloids</vt:lpstr>
      <vt:lpstr>Trends in the Modern Periodic Table</vt:lpstr>
      <vt:lpstr>Modern Periodic Table: Ionization Energy</vt:lpstr>
      <vt:lpstr>Ionization Energy Trends: According to this picture and the rule, which element would you have the hardest time removing an electron from? How about the element that it would be easiest to remove the electron?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 PTE. Tile</vt:lpstr>
      <vt:lpstr>PTE Research</vt:lpstr>
      <vt:lpstr>PowerPoint Presentation</vt:lpstr>
      <vt:lpstr>Project Points</vt:lpstr>
      <vt:lpstr>PowerPoint Presentation</vt:lpstr>
      <vt:lpstr>PowerPoint Presentation</vt:lpstr>
      <vt:lpstr>Alkali Metals: Group 1A</vt:lpstr>
      <vt:lpstr>The Alkaline Earth Metals: Group 2A</vt:lpstr>
      <vt:lpstr>The Boron Family: Group 3A</vt:lpstr>
      <vt:lpstr>The Carbon Family: Group 4A</vt:lpstr>
      <vt:lpstr>The Nitrogen Family: Group 5A</vt:lpstr>
      <vt:lpstr>The Oxygen Family: Group 6A</vt:lpstr>
      <vt:lpstr>The Halogens: Group 7A</vt:lpstr>
      <vt:lpstr>The Noble Gases: Group 8A</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Periodic Table History and Trends</dc:title>
  <dc:subject/>
  <dc:creator>Ives, Keith</dc:creator>
  <cp:keywords/>
  <dc:description/>
  <cp:lastModifiedBy>Chiang, Kwok him</cp:lastModifiedBy>
  <cp:revision>46</cp:revision>
  <cp:lastPrinted>2017-11-29T17:03:41Z</cp:lastPrinted>
  <dcterms:created xsi:type="dcterms:W3CDTF">2017-11-22T21:33:23Z</dcterms:created>
  <dcterms:modified xsi:type="dcterms:W3CDTF">2018-11-07T14:44:51Z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TC018572849991</vt:lpwstr>
  </property>
</Properties>
</file>